
<file path=[Content_Types].xml><?xml version="1.0" encoding="utf-8"?>
<Types xmlns="http://schemas.openxmlformats.org/package/2006/content-types">
  <Default Extension="crdownload"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7"/>
  </p:notesMasterIdLst>
  <p:sldIdLst>
    <p:sldId id="256" r:id="rId2"/>
    <p:sldId id="257" r:id="rId3"/>
    <p:sldId id="271" r:id="rId4"/>
    <p:sldId id="258" r:id="rId5"/>
    <p:sldId id="260" r:id="rId6"/>
    <p:sldId id="261" r:id="rId7"/>
    <p:sldId id="274" r:id="rId8"/>
    <p:sldId id="272" r:id="rId9"/>
    <p:sldId id="273" r:id="rId10"/>
    <p:sldId id="277" r:id="rId11"/>
    <p:sldId id="278" r:id="rId12"/>
    <p:sldId id="268" r:id="rId13"/>
    <p:sldId id="275" r:id="rId14"/>
    <p:sldId id="276"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51D14A-B0FD-45B0-BF3D-1EA60DD1724E}" v="11" dt="2023-12-04T00:35:38.886"/>
    <p1510:client id="{14B415E7-979B-431E-BC10-CD23880DF2B5}" v="1" dt="2023-12-04T05:39:34.7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436" autoAdjust="0"/>
    <p:restoredTop sz="95256" autoAdjust="0"/>
  </p:normalViewPr>
  <p:slideViewPr>
    <p:cSldViewPr snapToGrid="0">
      <p:cViewPr varScale="1">
        <p:scale>
          <a:sx n="86" d="100"/>
          <a:sy n="86" d="100"/>
        </p:scale>
        <p:origin x="355"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10.crdownload>
</file>

<file path=ppt/media/image11.png>
</file>

<file path=ppt/media/image12.png>
</file>

<file path=ppt/media/image13.png>
</file>

<file path=ppt/media/image14.png>
</file>

<file path=ppt/media/image15.png>
</file>

<file path=ppt/media/image16.jpg>
</file>

<file path=ppt/media/image17.jpg>
</file>

<file path=ppt/media/image18.jpeg>
</file>

<file path=ppt/media/image2.jpeg>
</file>

<file path=ppt/media/image3.crdownload>
</file>

<file path=ppt/media/image4.jpeg>
</file>

<file path=ppt/media/image5.png>
</file>

<file path=ppt/media/image6.png>
</file>

<file path=ppt/media/image7.jpe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5F2678-EBF7-46DB-B533-797AC9ED88FC}" type="datetimeFigureOut">
              <a:rPr lang="en-US" smtClean="0"/>
              <a:t>04/12/2023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D113C1-7928-4C86-97F6-296AAE44EE22}" type="slidenum">
              <a:rPr lang="en-US" smtClean="0"/>
              <a:t>‹#›</a:t>
            </a:fld>
            <a:endParaRPr lang="en-US"/>
          </a:p>
        </p:txBody>
      </p:sp>
    </p:spTree>
    <p:extLst>
      <p:ext uri="{BB962C8B-B14F-4D97-AF65-F5344CB8AC3E}">
        <p14:creationId xmlns:p14="http://schemas.microsoft.com/office/powerpoint/2010/main" val="1673672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D113C1-7928-4C86-97F6-296AAE44EE22}" type="slidenum">
              <a:rPr lang="en-US" smtClean="0"/>
              <a:t>4</a:t>
            </a:fld>
            <a:endParaRPr lang="en-US"/>
          </a:p>
        </p:txBody>
      </p:sp>
    </p:spTree>
    <p:extLst>
      <p:ext uri="{BB962C8B-B14F-4D97-AF65-F5344CB8AC3E}">
        <p14:creationId xmlns:p14="http://schemas.microsoft.com/office/powerpoint/2010/main" val="3730951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D113C1-7928-4C86-97F6-296AAE44EE22}" type="slidenum">
              <a:rPr lang="en-US" smtClean="0"/>
              <a:t>10</a:t>
            </a:fld>
            <a:endParaRPr lang="en-US"/>
          </a:p>
        </p:txBody>
      </p:sp>
    </p:spTree>
    <p:extLst>
      <p:ext uri="{BB962C8B-B14F-4D97-AF65-F5344CB8AC3E}">
        <p14:creationId xmlns:p14="http://schemas.microsoft.com/office/powerpoint/2010/main" val="2886792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284A420-F50C-4C2C-B88E-E6F4EF504B6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893A6D2E-5228-4998-9E24-EFCCA024675E}"/>
              </a:ext>
            </a:extLst>
          </p:cNvPr>
          <p:cNvSpPr/>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9D878C-9930-44AF-AE18-FCA0DAE10D39}"/>
              </a:ext>
            </a:extLst>
          </p:cNvPr>
          <p:cNvSpPr>
            <a:spLocks noGrp="1"/>
          </p:cNvSpPr>
          <p:nvPr>
            <p:ph type="ctrTitle"/>
          </p:nvPr>
        </p:nvSpPr>
        <p:spPr>
          <a:xfrm>
            <a:off x="761802" y="852055"/>
            <a:ext cx="10380572" cy="2581463"/>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82D608-1F8D-47BB-B595-43B7BEACA90A}"/>
              </a:ext>
            </a:extLst>
          </p:cNvPr>
          <p:cNvSpPr>
            <a:spLocks noGrp="1"/>
          </p:cNvSpPr>
          <p:nvPr>
            <p:ph type="subTitle" idx="1"/>
          </p:nvPr>
        </p:nvSpPr>
        <p:spPr>
          <a:xfrm>
            <a:off x="761802" y="3754582"/>
            <a:ext cx="10380572" cy="2244436"/>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2D3C1DA-DAC9-422B-9450-54A7E03B3DE0}"/>
              </a:ext>
            </a:extLst>
          </p:cNvPr>
          <p:cNvSpPr>
            <a:spLocks noGrp="1"/>
          </p:cNvSpPr>
          <p:nvPr>
            <p:ph type="dt" sz="half" idx="10"/>
          </p:nvPr>
        </p:nvSpPr>
        <p:spPr/>
        <p:txBody>
          <a:bodyPr/>
          <a:lstStyle/>
          <a:p>
            <a:fld id="{3341EE12-F28E-4B03-A404-A8FCAE0F6316}" type="datetime1">
              <a:rPr lang="en-US" smtClean="0"/>
              <a:t>04/12/2023</a:t>
            </a:fld>
            <a:endParaRPr lang="en-US" dirty="0"/>
          </a:p>
        </p:txBody>
      </p:sp>
      <p:sp>
        <p:nvSpPr>
          <p:cNvPr id="5" name="Footer Placeholder 4">
            <a:extLst>
              <a:ext uri="{FF2B5EF4-FFF2-40B4-BE49-F238E27FC236}">
                <a16:creationId xmlns:a16="http://schemas.microsoft.com/office/drawing/2014/main" id="{6739A2B9-3E23-4C08-A5CE-698861210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2E61E-26F7-4369-8F2F-6D3CDF644D94}"/>
              </a:ext>
            </a:extLst>
          </p:cNvPr>
          <p:cNvSpPr>
            <a:spLocks noGrp="1"/>
          </p:cNvSpPr>
          <p:nvPr>
            <p:ph type="sldNum" sz="quarter" idx="12"/>
          </p:nvPr>
        </p:nvSpPr>
        <p:spPr/>
        <p:txBody>
          <a:bodyPr/>
          <a:lstStyle/>
          <a:p>
            <a:fld id="{B4A918BC-4D43-4B42-B3C0-E7EBE25E6AF0}" type="slidenum">
              <a:rPr lang="en-US" smtClean="0"/>
              <a:t>‹#›</a:t>
            </a:fld>
            <a:endParaRPr lang="en-US" dirty="0"/>
          </a:p>
        </p:txBody>
      </p:sp>
      <p:cxnSp>
        <p:nvCxnSpPr>
          <p:cNvPr id="23" name="Straight Connector 22">
            <a:extLst>
              <a:ext uri="{FF2B5EF4-FFF2-40B4-BE49-F238E27FC236}">
                <a16:creationId xmlns:a16="http://schemas.microsoft.com/office/drawing/2014/main" id="{3ADB48DB-8E25-4F2F-8C02-5B793937255F}"/>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32BA7E3-7313-49C8-A245-A85BDEB13EB3}"/>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58285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F69F7-12D5-40F0-88F0-33D60AEB021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65BB511-E79D-41D8-AF91-14A5C803FC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05DFA-4DAF-4B30-8032-503081AEA4BF}"/>
              </a:ext>
            </a:extLst>
          </p:cNvPr>
          <p:cNvSpPr>
            <a:spLocks noGrp="1"/>
          </p:cNvSpPr>
          <p:nvPr>
            <p:ph type="dt" sz="half" idx="10"/>
          </p:nvPr>
        </p:nvSpPr>
        <p:spPr/>
        <p:txBody>
          <a:bodyPr/>
          <a:lstStyle/>
          <a:p>
            <a:fld id="{B68B8189-0D9C-48A6-9FA3-862227B094CE}" type="datetime1">
              <a:rPr lang="en-US" smtClean="0"/>
              <a:t>04/12/2023</a:t>
            </a:fld>
            <a:endParaRPr lang="en-US"/>
          </a:p>
        </p:txBody>
      </p:sp>
      <p:sp>
        <p:nvSpPr>
          <p:cNvPr id="5" name="Footer Placeholder 4">
            <a:extLst>
              <a:ext uri="{FF2B5EF4-FFF2-40B4-BE49-F238E27FC236}">
                <a16:creationId xmlns:a16="http://schemas.microsoft.com/office/drawing/2014/main" id="{E034FBF5-16C0-46A0-916A-4910C1B615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626EA6-7E48-454C-887A-0EF3356F91D5}"/>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4166266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312BAB-A07B-4FEA-8EB5-A7BD8B24C6DA}"/>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F245A432-7E52-48B5-A8BB-13EED592E35A}"/>
              </a:ext>
            </a:extLst>
          </p:cNvPr>
          <p:cNvSpPr/>
          <p:nvPr/>
        </p:nvSpPr>
        <p:spPr>
          <a:xfrm>
            <a:off x="7813964" y="0"/>
            <a:ext cx="4378036" cy="6858000"/>
          </a:xfrm>
          <a:prstGeom prst="rect">
            <a:avLst/>
          </a:prstGeom>
          <a:ln>
            <a:noFill/>
          </a:ln>
          <a:effectLst>
            <a:outerShdw blurRad="254000" dist="152400" dir="1068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656288B6-16BD-4DEE-9187-C78963ED1D8A}"/>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Vertical Title 1">
            <a:extLst>
              <a:ext uri="{FF2B5EF4-FFF2-40B4-BE49-F238E27FC236}">
                <a16:creationId xmlns:a16="http://schemas.microsoft.com/office/drawing/2014/main" id="{F9259F7B-ED77-4251-A424-93712C6F57A0}"/>
              </a:ext>
            </a:extLst>
          </p:cNvPr>
          <p:cNvSpPr>
            <a:spLocks noGrp="1"/>
          </p:cNvSpPr>
          <p:nvPr>
            <p:ph type="title" orient="vert"/>
          </p:nvPr>
        </p:nvSpPr>
        <p:spPr>
          <a:xfrm>
            <a:off x="8139544" y="872836"/>
            <a:ext cx="2521527" cy="5119256"/>
          </a:xfrm>
        </p:spPr>
        <p:txBody>
          <a:bodyPr vert="eaVert" ancho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0295692-9BD0-4EB9-B344-9A6945DB0B81}"/>
              </a:ext>
            </a:extLst>
          </p:cNvPr>
          <p:cNvSpPr>
            <a:spLocks noGrp="1"/>
          </p:cNvSpPr>
          <p:nvPr>
            <p:ph type="body" orient="vert" idx="1"/>
          </p:nvPr>
        </p:nvSpPr>
        <p:spPr>
          <a:xfrm>
            <a:off x="756746" y="872836"/>
            <a:ext cx="6634169" cy="51192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B128527-7CED-4CF3-A260-649685D2E6D3}"/>
              </a:ext>
            </a:extLst>
          </p:cNvPr>
          <p:cNvSpPr>
            <a:spLocks noGrp="1"/>
          </p:cNvSpPr>
          <p:nvPr>
            <p:ph type="dt" sz="half" idx="10"/>
          </p:nvPr>
        </p:nvSpPr>
        <p:spPr>
          <a:xfrm>
            <a:off x="329184" y="6236208"/>
            <a:ext cx="3037459" cy="365125"/>
          </a:xfrm>
        </p:spPr>
        <p:txBody>
          <a:bodyPr/>
          <a:lstStyle/>
          <a:p>
            <a:fld id="{26ADDCAE-6443-42C3-9C19-F95985500186}" type="datetime1">
              <a:rPr lang="en-US" smtClean="0"/>
              <a:t>04/12/2023</a:t>
            </a:fld>
            <a:endParaRPr lang="en-US" dirty="0"/>
          </a:p>
        </p:txBody>
      </p:sp>
      <p:sp>
        <p:nvSpPr>
          <p:cNvPr id="5" name="Footer Placeholder 4">
            <a:extLst>
              <a:ext uri="{FF2B5EF4-FFF2-40B4-BE49-F238E27FC236}">
                <a16:creationId xmlns:a16="http://schemas.microsoft.com/office/drawing/2014/main" id="{20517F65-E517-4B50-B559-FD7D59F3E8B5}"/>
              </a:ext>
            </a:extLst>
          </p:cNvPr>
          <p:cNvSpPr>
            <a:spLocks noGrp="1"/>
          </p:cNvSpPr>
          <p:nvPr>
            <p:ph type="ftr" sz="quarter" idx="11"/>
          </p:nvPr>
        </p:nvSpPr>
        <p:spPr>
          <a:xfrm>
            <a:off x="329184" y="237744"/>
            <a:ext cx="3581400" cy="365125"/>
          </a:xfrm>
        </p:spPr>
        <p:txBody>
          <a:bodyPr/>
          <a:lstStyle/>
          <a:p>
            <a:endParaRPr lang="en-US" dirty="0"/>
          </a:p>
        </p:txBody>
      </p:sp>
      <p:sp>
        <p:nvSpPr>
          <p:cNvPr id="6" name="Slide Number Placeholder 5">
            <a:extLst>
              <a:ext uri="{FF2B5EF4-FFF2-40B4-BE49-F238E27FC236}">
                <a16:creationId xmlns:a16="http://schemas.microsoft.com/office/drawing/2014/main" id="{CAED40B7-46EE-49D9-BE89-7E101F80A49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6" name="Straight Connector 15">
            <a:extLst>
              <a:ext uri="{FF2B5EF4-FFF2-40B4-BE49-F238E27FC236}">
                <a16:creationId xmlns:a16="http://schemas.microsoft.com/office/drawing/2014/main" id="{E05031BF-2EA5-4128-B6AF-2D0F5A101095}"/>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666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62CCA-8D32-44C3-809A-54D0245B8ABF}"/>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689041-349C-49F8-B155-6F5862873736}"/>
              </a:ext>
            </a:extLst>
          </p:cNvPr>
          <p:cNvSpPr>
            <a:spLocks noGrp="1"/>
          </p:cNvSpPr>
          <p:nvPr>
            <p:ph idx="1"/>
          </p:nvPr>
        </p:nvSpPr>
        <p:spPr>
          <a:xfrm>
            <a:off x="761799" y="2750126"/>
            <a:ext cx="10381205" cy="32617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5E088-72B1-425B-B53B-81B134826169}"/>
              </a:ext>
            </a:extLst>
          </p:cNvPr>
          <p:cNvSpPr>
            <a:spLocks noGrp="1"/>
          </p:cNvSpPr>
          <p:nvPr>
            <p:ph type="dt" sz="half" idx="10"/>
          </p:nvPr>
        </p:nvSpPr>
        <p:spPr/>
        <p:txBody>
          <a:bodyPr/>
          <a:lstStyle/>
          <a:p>
            <a:fld id="{1962799E-EB8E-4038-8063-81BB57C732D4}" type="datetime1">
              <a:rPr lang="en-US" smtClean="0"/>
              <a:t>04/12/2023</a:t>
            </a:fld>
            <a:endParaRPr lang="en-US"/>
          </a:p>
        </p:txBody>
      </p:sp>
      <p:sp>
        <p:nvSpPr>
          <p:cNvPr id="5" name="Footer Placeholder 4">
            <a:extLst>
              <a:ext uri="{FF2B5EF4-FFF2-40B4-BE49-F238E27FC236}">
                <a16:creationId xmlns:a16="http://schemas.microsoft.com/office/drawing/2014/main" id="{89180451-8BF9-48B2-8E6A-9E15C83357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8196E-3A76-4417-BFD8-4400D16E07EA}"/>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271696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CFB183B-99B9-4420-AB2D-070568510522}"/>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76DF62B9-1876-4EEB-929D-B46F98265E34}"/>
              </a:ext>
            </a:extLst>
          </p:cNvPr>
          <p:cNvSpPr/>
          <p:nvPr/>
        </p:nvSpPr>
        <p:spPr>
          <a:xfrm>
            <a:off x="0" y="-2"/>
            <a:ext cx="12192000" cy="3862064"/>
          </a:xfrm>
          <a:prstGeom prst="rect">
            <a:avLst/>
          </a:prstGeom>
          <a:ln>
            <a:noFill/>
          </a:ln>
          <a:effectLst>
            <a:outerShdw blurRad="203200" dist="127000" dir="5460000" sx="96000" sy="96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B5F0E4DD-839A-4BD2-B5FA-FF319E87D037}"/>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692C2FB-E558-4132-AAF5-EFCED0144BA2}"/>
              </a:ext>
            </a:extLst>
          </p:cNvPr>
          <p:cNvSpPr>
            <a:spLocks noGrp="1"/>
          </p:cNvSpPr>
          <p:nvPr>
            <p:ph type="title"/>
          </p:nvPr>
        </p:nvSpPr>
        <p:spPr>
          <a:xfrm>
            <a:off x="761801" y="852056"/>
            <a:ext cx="10380572" cy="257694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AA20424-DA4E-467F-AC0A-D44192A54F64}"/>
              </a:ext>
            </a:extLst>
          </p:cNvPr>
          <p:cNvSpPr>
            <a:spLocks noGrp="1"/>
          </p:cNvSpPr>
          <p:nvPr>
            <p:ph type="body" idx="1"/>
          </p:nvPr>
        </p:nvSpPr>
        <p:spPr>
          <a:xfrm>
            <a:off x="761797" y="4202832"/>
            <a:ext cx="10395116" cy="1789260"/>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B39F9C-ADA9-4225-9D74-193A8894ED7A}"/>
              </a:ext>
            </a:extLst>
          </p:cNvPr>
          <p:cNvSpPr>
            <a:spLocks noGrp="1"/>
          </p:cNvSpPr>
          <p:nvPr>
            <p:ph type="dt" sz="half" idx="10"/>
          </p:nvPr>
        </p:nvSpPr>
        <p:spPr>
          <a:xfrm>
            <a:off x="332481" y="6236208"/>
            <a:ext cx="3037459" cy="365125"/>
          </a:xfrm>
        </p:spPr>
        <p:txBody>
          <a:bodyPr/>
          <a:lstStyle/>
          <a:p>
            <a:fld id="{217A73C3-B243-44D3-809D-EF8FDFBD85D4}" type="datetime1">
              <a:rPr lang="en-US" smtClean="0"/>
              <a:t>04/12/2023</a:t>
            </a:fld>
            <a:endParaRPr lang="en-US" dirty="0"/>
          </a:p>
        </p:txBody>
      </p:sp>
      <p:sp>
        <p:nvSpPr>
          <p:cNvPr id="5" name="Footer Placeholder 4">
            <a:extLst>
              <a:ext uri="{FF2B5EF4-FFF2-40B4-BE49-F238E27FC236}">
                <a16:creationId xmlns:a16="http://schemas.microsoft.com/office/drawing/2014/main" id="{84057DEC-B96B-4D69-8B62-5156FDA6D9BB}"/>
              </a:ext>
            </a:extLst>
          </p:cNvPr>
          <p:cNvSpPr>
            <a:spLocks noGrp="1"/>
          </p:cNvSpPr>
          <p:nvPr>
            <p:ph type="ftr" sz="quarter" idx="11"/>
          </p:nvPr>
        </p:nvSpPr>
        <p:spPr>
          <a:xfrm>
            <a:off x="332481" y="237744"/>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A0BF4AC1-9934-43DC-B9AC-322612A74656}"/>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cxnSp>
        <p:nvCxnSpPr>
          <p:cNvPr id="11" name="Straight Connector 10">
            <a:extLst>
              <a:ext uri="{FF2B5EF4-FFF2-40B4-BE49-F238E27FC236}">
                <a16:creationId xmlns:a16="http://schemas.microsoft.com/office/drawing/2014/main" id="{4CBDA60A-39CD-41D4-8AE5-0FB7FD78559C}"/>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8545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AF84-4A19-4D9A-9B82-46BCBED4F7BD}"/>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5A373DD-26AC-4E69-A17C-538D9C7C6854}"/>
              </a:ext>
            </a:extLst>
          </p:cNvPr>
          <p:cNvSpPr>
            <a:spLocks noGrp="1"/>
          </p:cNvSpPr>
          <p:nvPr>
            <p:ph sz="half" idx="1"/>
          </p:nvPr>
        </p:nvSpPr>
        <p:spPr>
          <a:xfrm>
            <a:off x="761800"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AD30C23-A75F-45DF-BCCF-760C533AC7FA}"/>
              </a:ext>
            </a:extLst>
          </p:cNvPr>
          <p:cNvSpPr>
            <a:spLocks noGrp="1"/>
          </p:cNvSpPr>
          <p:nvPr>
            <p:ph sz="half" idx="2"/>
          </p:nvPr>
        </p:nvSpPr>
        <p:spPr>
          <a:xfrm>
            <a:off x="6097092"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82C3974-73EC-4F1B-9E92-0E279ABEE5CD}"/>
              </a:ext>
            </a:extLst>
          </p:cNvPr>
          <p:cNvSpPr>
            <a:spLocks noGrp="1"/>
          </p:cNvSpPr>
          <p:nvPr>
            <p:ph type="dt" sz="half" idx="10"/>
          </p:nvPr>
        </p:nvSpPr>
        <p:spPr>
          <a:xfrm>
            <a:off x="332481" y="6236208"/>
            <a:ext cx="3037459" cy="365125"/>
          </a:xfrm>
        </p:spPr>
        <p:txBody>
          <a:bodyPr/>
          <a:lstStyle/>
          <a:p>
            <a:fld id="{C9B6D3E3-28E2-4380-A113-67698215C5F8}" type="datetime1">
              <a:rPr lang="en-US" smtClean="0"/>
              <a:t>04/12/2023</a:t>
            </a:fld>
            <a:endParaRPr lang="en-US" dirty="0"/>
          </a:p>
        </p:txBody>
      </p:sp>
      <p:sp>
        <p:nvSpPr>
          <p:cNvPr id="6" name="Footer Placeholder 5">
            <a:extLst>
              <a:ext uri="{FF2B5EF4-FFF2-40B4-BE49-F238E27FC236}">
                <a16:creationId xmlns:a16="http://schemas.microsoft.com/office/drawing/2014/main" id="{CC70B3F2-3F28-42A3-9701-A6F01F1B185A}"/>
              </a:ext>
            </a:extLst>
          </p:cNvPr>
          <p:cNvSpPr>
            <a:spLocks noGrp="1"/>
          </p:cNvSpPr>
          <p:nvPr>
            <p:ph type="ftr" sz="quarter" idx="11"/>
          </p:nvPr>
        </p:nvSpPr>
        <p:spPr>
          <a:xfrm>
            <a:off x="332481" y="237744"/>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E5E7A2FC-50E7-4972-9F28-E3AC4EF93D44}"/>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202934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65F85-77E6-4F6D-9FFA-5D76201B13E5}"/>
              </a:ext>
            </a:extLst>
          </p:cNvPr>
          <p:cNvSpPr>
            <a:spLocks noGrp="1"/>
          </p:cNvSpPr>
          <p:nvPr>
            <p:ph type="title"/>
          </p:nvPr>
        </p:nvSpPr>
        <p:spPr>
          <a:xfrm>
            <a:off x="761802" y="872836"/>
            <a:ext cx="10380572" cy="1427019"/>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C6C0DAE-58D1-45D9-9FC4-B0864E332C08}"/>
              </a:ext>
            </a:extLst>
          </p:cNvPr>
          <p:cNvSpPr>
            <a:spLocks noGrp="1"/>
          </p:cNvSpPr>
          <p:nvPr>
            <p:ph type="body" idx="1"/>
          </p:nvPr>
        </p:nvSpPr>
        <p:spPr>
          <a:xfrm>
            <a:off x="761801" y="2713326"/>
            <a:ext cx="5023424"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1E63D7-9812-4EA1-A0A2-14D974311FAD}"/>
              </a:ext>
            </a:extLst>
          </p:cNvPr>
          <p:cNvSpPr>
            <a:spLocks noGrp="1"/>
          </p:cNvSpPr>
          <p:nvPr>
            <p:ph sz="half" idx="2"/>
          </p:nvPr>
        </p:nvSpPr>
        <p:spPr>
          <a:xfrm>
            <a:off x="761801" y="3706091"/>
            <a:ext cx="5023424"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4C5055B-04A0-47D3-90ED-135025F857F9}"/>
              </a:ext>
            </a:extLst>
          </p:cNvPr>
          <p:cNvSpPr>
            <a:spLocks noGrp="1"/>
          </p:cNvSpPr>
          <p:nvPr>
            <p:ph type="body" sz="quarter" idx="3"/>
          </p:nvPr>
        </p:nvSpPr>
        <p:spPr>
          <a:xfrm>
            <a:off x="6094211" y="2713326"/>
            <a:ext cx="5048163"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936E6E-8F64-49E6-B57C-86CF92D1689E}"/>
              </a:ext>
            </a:extLst>
          </p:cNvPr>
          <p:cNvSpPr>
            <a:spLocks noGrp="1"/>
          </p:cNvSpPr>
          <p:nvPr>
            <p:ph sz="quarter" idx="4"/>
          </p:nvPr>
        </p:nvSpPr>
        <p:spPr>
          <a:xfrm>
            <a:off x="6094211" y="3706091"/>
            <a:ext cx="5048163"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FFBEAD-2827-40DA-8338-2D691325F1B3}"/>
              </a:ext>
            </a:extLst>
          </p:cNvPr>
          <p:cNvSpPr>
            <a:spLocks noGrp="1"/>
          </p:cNvSpPr>
          <p:nvPr>
            <p:ph type="dt" sz="half" idx="10"/>
          </p:nvPr>
        </p:nvSpPr>
        <p:spPr>
          <a:xfrm>
            <a:off x="332481" y="6236208"/>
            <a:ext cx="3037459" cy="365125"/>
          </a:xfrm>
        </p:spPr>
        <p:txBody>
          <a:bodyPr/>
          <a:lstStyle/>
          <a:p>
            <a:fld id="{A9EFCB61-04AD-47C9-BF79-2BD8B9CEC07A}" type="datetime1">
              <a:rPr lang="en-US" smtClean="0"/>
              <a:t>04/12/2023</a:t>
            </a:fld>
            <a:endParaRPr lang="en-US" dirty="0"/>
          </a:p>
        </p:txBody>
      </p:sp>
      <p:sp>
        <p:nvSpPr>
          <p:cNvPr id="8" name="Footer Placeholder 7">
            <a:extLst>
              <a:ext uri="{FF2B5EF4-FFF2-40B4-BE49-F238E27FC236}">
                <a16:creationId xmlns:a16="http://schemas.microsoft.com/office/drawing/2014/main" id="{DF34B88D-9C6E-4A88-985C-3ED5057A1F65}"/>
              </a:ext>
            </a:extLst>
          </p:cNvPr>
          <p:cNvSpPr>
            <a:spLocks noGrp="1"/>
          </p:cNvSpPr>
          <p:nvPr>
            <p:ph type="ftr" sz="quarter" idx="11"/>
          </p:nvPr>
        </p:nvSpPr>
        <p:spPr>
          <a:xfrm>
            <a:off x="332481" y="237744"/>
            <a:ext cx="4114800" cy="365125"/>
          </a:xfrm>
        </p:spPr>
        <p:txBody>
          <a:bodyPr/>
          <a:lstStyle/>
          <a:p>
            <a:endParaRPr lang="en-US" dirty="0"/>
          </a:p>
        </p:txBody>
      </p:sp>
      <p:sp>
        <p:nvSpPr>
          <p:cNvPr id="9" name="Slide Number Placeholder 8">
            <a:extLst>
              <a:ext uri="{FF2B5EF4-FFF2-40B4-BE49-F238E27FC236}">
                <a16:creationId xmlns:a16="http://schemas.microsoft.com/office/drawing/2014/main" id="{880B6A32-2D15-425F-B6A9-146AFB5C1ACB}"/>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963586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81B7C-9BD5-4CF8-BAEB-A6CB78DA2F89}"/>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D85F1D3-3353-4FC6-8854-51B0BFFD6D5A}"/>
              </a:ext>
            </a:extLst>
          </p:cNvPr>
          <p:cNvSpPr>
            <a:spLocks noGrp="1"/>
          </p:cNvSpPr>
          <p:nvPr>
            <p:ph type="dt" sz="half" idx="10"/>
          </p:nvPr>
        </p:nvSpPr>
        <p:spPr/>
        <p:txBody>
          <a:bodyPr/>
          <a:lstStyle/>
          <a:p>
            <a:fld id="{A4535E0C-D585-492F-8146-7493F4086301}" type="datetime1">
              <a:rPr lang="en-US" smtClean="0"/>
              <a:t>04/12/2023</a:t>
            </a:fld>
            <a:endParaRPr lang="en-US"/>
          </a:p>
        </p:txBody>
      </p:sp>
      <p:sp>
        <p:nvSpPr>
          <p:cNvPr id="4" name="Footer Placeholder 3">
            <a:extLst>
              <a:ext uri="{FF2B5EF4-FFF2-40B4-BE49-F238E27FC236}">
                <a16:creationId xmlns:a16="http://schemas.microsoft.com/office/drawing/2014/main" id="{F7226CE6-6BEB-46DB-BD4B-9B8AE89A1A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181BCCC-8B3F-40B3-91D5-52E53B2AAE11}"/>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42456197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2C0FBB6-4CCA-4358-9DD5-CDF2173E63C8}"/>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8902559A-671A-4FDE-82C3-1CF8CFCF18EC}"/>
              </a:ext>
            </a:extLst>
          </p:cNvPr>
          <p:cNvSpPr>
            <a:spLocks noGrp="1"/>
          </p:cNvSpPr>
          <p:nvPr>
            <p:ph type="dt" sz="half" idx="10"/>
          </p:nvPr>
        </p:nvSpPr>
        <p:spPr/>
        <p:txBody>
          <a:bodyPr/>
          <a:lstStyle/>
          <a:p>
            <a:fld id="{8CE48390-48B5-49AB-B019-A7C8FB8C31F6}" type="datetime1">
              <a:rPr lang="en-US" smtClean="0"/>
              <a:t>04/12/2023</a:t>
            </a:fld>
            <a:endParaRPr lang="en-US"/>
          </a:p>
        </p:txBody>
      </p:sp>
      <p:sp>
        <p:nvSpPr>
          <p:cNvPr id="3" name="Footer Placeholder 2">
            <a:extLst>
              <a:ext uri="{FF2B5EF4-FFF2-40B4-BE49-F238E27FC236}">
                <a16:creationId xmlns:a16="http://schemas.microsoft.com/office/drawing/2014/main" id="{78A14275-250D-437E-BAF1-5BB3CDE64AC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FD93BDE-2A52-4AA7-B222-0F25570EBF77}"/>
              </a:ext>
            </a:extLst>
          </p:cNvPr>
          <p:cNvSpPr>
            <a:spLocks noGrp="1"/>
          </p:cNvSpPr>
          <p:nvPr>
            <p:ph type="sldNum" sz="quarter" idx="12"/>
          </p:nvPr>
        </p:nvSpPr>
        <p:spPr/>
        <p:txBody>
          <a:bodyPr/>
          <a:lstStyle/>
          <a:p>
            <a:fld id="{B4A918BC-4D43-4B42-B3C0-E7EBE25E6AF0}" type="slidenum">
              <a:rPr lang="en-US" smtClean="0"/>
              <a:t>‹#›</a:t>
            </a:fld>
            <a:endParaRPr lang="en-US"/>
          </a:p>
        </p:txBody>
      </p:sp>
      <p:cxnSp>
        <p:nvCxnSpPr>
          <p:cNvPr id="5" name="Straight Connector 4">
            <a:extLst>
              <a:ext uri="{FF2B5EF4-FFF2-40B4-BE49-F238E27FC236}">
                <a16:creationId xmlns:a16="http://schemas.microsoft.com/office/drawing/2014/main" id="{9E6B771E-DDF7-430C-9462-BA1D3742C84E}"/>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871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F9A0B00-F6ED-4C3A-97DC-C2AF9D62EE8B}"/>
              </a:ext>
            </a:extLst>
          </p:cNvPr>
          <p:cNvSpPr/>
          <p:nvPr/>
        </p:nvSpPr>
        <p:spPr>
          <a:xfrm>
            <a:off x="79067" y="0"/>
            <a:ext cx="4998624" cy="6858000"/>
          </a:xfrm>
          <a:prstGeom prst="rect">
            <a:avLst/>
          </a:prstGeom>
          <a:ln>
            <a:noFill/>
          </a:ln>
          <a:effectLst>
            <a:outerShdw blurRad="228600" dist="1143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3" name="Rectangle 122">
            <a:extLst>
              <a:ext uri="{FF2B5EF4-FFF2-40B4-BE49-F238E27FC236}">
                <a16:creationId xmlns:a16="http://schemas.microsoft.com/office/drawing/2014/main" id="{3B025FD9-B9EF-4F5C-B67D-3485253B7A6A}"/>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47F545CD-A200-4C66-BF9A-9B839D0CE648}"/>
              </a:ext>
            </a:extLst>
          </p:cNvPr>
          <p:cNvSpPr/>
          <p:nvPr/>
        </p:nvSpPr>
        <p:spPr>
          <a:xfrm>
            <a:off x="0" y="0"/>
            <a:ext cx="6096000" cy="6858000"/>
          </a:xfrm>
          <a:prstGeom prst="rect">
            <a:avLst/>
          </a:prstGeom>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110916-EEE9-418C-B24A-EC09A6D22859}"/>
              </a:ext>
            </a:extLst>
          </p:cNvPr>
          <p:cNvSpPr>
            <a:spLocks noGrp="1"/>
          </p:cNvSpPr>
          <p:nvPr>
            <p:ph type="title"/>
          </p:nvPr>
        </p:nvSpPr>
        <p:spPr>
          <a:xfrm>
            <a:off x="770537" y="872836"/>
            <a:ext cx="4560525" cy="2281050"/>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9C3A0F4-FD98-409E-B41A-5F4352C6A8E5}"/>
              </a:ext>
            </a:extLst>
          </p:cNvPr>
          <p:cNvSpPr>
            <a:spLocks noGrp="1"/>
          </p:cNvSpPr>
          <p:nvPr>
            <p:ph idx="1"/>
          </p:nvPr>
        </p:nvSpPr>
        <p:spPr>
          <a:xfrm>
            <a:off x="6621781" y="872837"/>
            <a:ext cx="4520593" cy="5140036"/>
          </a:xfrm>
        </p:spPr>
        <p:txBody>
          <a:bodyPr>
            <a:normAutofit/>
          </a:bodyPr>
          <a:lstStyle>
            <a:lvl1pPr algn="l">
              <a:defRPr sz="2800"/>
            </a:lvl1pPr>
            <a:lvl2pPr algn="l">
              <a:defRPr sz="2400"/>
            </a:lvl2pPr>
            <a:lvl3pPr algn="l">
              <a:defRPr sz="2000"/>
            </a:lvl3pPr>
            <a:lvl4pPr algn="l">
              <a:defRPr sz="1800"/>
            </a:lvl4pPr>
            <a:lvl5pPr algn="l">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EFABF6F-6E7C-4B3F-B205-09361DA5898B}"/>
              </a:ext>
            </a:extLst>
          </p:cNvPr>
          <p:cNvSpPr>
            <a:spLocks noGrp="1"/>
          </p:cNvSpPr>
          <p:nvPr>
            <p:ph type="body" sz="half" idx="2"/>
          </p:nvPr>
        </p:nvSpPr>
        <p:spPr>
          <a:xfrm>
            <a:off x="770537" y="3442854"/>
            <a:ext cx="4560525" cy="257694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25198D-8500-4277-AA5D-3C3D8FDDCF4B}"/>
              </a:ext>
            </a:extLst>
          </p:cNvPr>
          <p:cNvSpPr>
            <a:spLocks noGrp="1"/>
          </p:cNvSpPr>
          <p:nvPr>
            <p:ph type="dt" sz="half" idx="10"/>
          </p:nvPr>
        </p:nvSpPr>
        <p:spPr>
          <a:xfrm>
            <a:off x="329184" y="6236208"/>
            <a:ext cx="3037459" cy="365125"/>
          </a:xfrm>
        </p:spPr>
        <p:txBody>
          <a:bodyPr/>
          <a:lstStyle/>
          <a:p>
            <a:fld id="{962E767E-8A14-4E70-91B9-2101CBC4D7BD}" type="datetime1">
              <a:rPr lang="en-US" smtClean="0"/>
              <a:t>04/12/2023</a:t>
            </a:fld>
            <a:endParaRPr lang="en-US" dirty="0"/>
          </a:p>
        </p:txBody>
      </p:sp>
      <p:sp>
        <p:nvSpPr>
          <p:cNvPr id="6" name="Footer Placeholder 5">
            <a:extLst>
              <a:ext uri="{FF2B5EF4-FFF2-40B4-BE49-F238E27FC236}">
                <a16:creationId xmlns:a16="http://schemas.microsoft.com/office/drawing/2014/main" id="{F98D219F-027A-4632-9FB0-BD098D5693DB}"/>
              </a:ext>
            </a:extLst>
          </p:cNvPr>
          <p:cNvSpPr>
            <a:spLocks noGrp="1"/>
          </p:cNvSpPr>
          <p:nvPr>
            <p:ph type="ftr" sz="quarter" idx="11"/>
          </p:nvPr>
        </p:nvSpPr>
        <p:spPr>
          <a:xfrm>
            <a:off x="329184" y="237744"/>
            <a:ext cx="3792532"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CA30C82B-C7DC-434D-8768-DE9D1176715B}"/>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29" name="Straight Connector 128">
            <a:extLst>
              <a:ext uri="{FF2B5EF4-FFF2-40B4-BE49-F238E27FC236}">
                <a16:creationId xmlns:a16="http://schemas.microsoft.com/office/drawing/2014/main" id="{A8CCC603-9605-46C8-9034-8DAE6AC40DD9}"/>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CBBF1D9-8F8F-45A3-BDB4-952D0FB20A4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3215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CBEB8797-B080-41A6-B14E-8DC7F0F27E4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0C6C7272-A552-46B3-992F-F5ADD5AA2443}"/>
              </a:ext>
            </a:extLst>
          </p:cNvPr>
          <p:cNvSpPr/>
          <p:nvPr/>
        </p:nvSpPr>
        <p:spPr>
          <a:xfrm>
            <a:off x="-1" y="0"/>
            <a:ext cx="6087677" cy="6858000"/>
          </a:xfrm>
          <a:prstGeom prst="rect">
            <a:avLst/>
          </a:prstGeom>
          <a:solidFill>
            <a:schemeClr val="bg1"/>
          </a:solidFill>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C25F6AD1-1E6C-46AF-8431-6627180FFD2E}"/>
              </a:ext>
            </a:extLst>
          </p:cNvPr>
          <p:cNvSpPr>
            <a:spLocks noGrp="1"/>
          </p:cNvSpPr>
          <p:nvPr>
            <p:ph type="title"/>
          </p:nvPr>
        </p:nvSpPr>
        <p:spPr>
          <a:xfrm>
            <a:off x="768733" y="858981"/>
            <a:ext cx="4556749" cy="2281052"/>
          </a:xfrm>
        </p:spPr>
        <p:txBody>
          <a:bodyPr anchor="b"/>
          <a:lstStyle>
            <a:lvl1pPr>
              <a:defRPr lang="en-US" sz="3600" kern="1200" dirty="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88A91F9-760E-4CF4-8A03-FA1482C35EB7}"/>
              </a:ext>
            </a:extLst>
          </p:cNvPr>
          <p:cNvSpPr>
            <a:spLocks noGrp="1"/>
          </p:cNvSpPr>
          <p:nvPr>
            <p:ph type="pic" idx="1"/>
          </p:nvPr>
        </p:nvSpPr>
        <p:spPr>
          <a:xfrm>
            <a:off x="6559826" y="865909"/>
            <a:ext cx="4582548" cy="5126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149A9D5-BA6E-4C4A-88A0-5BB86958B8E6}"/>
              </a:ext>
            </a:extLst>
          </p:cNvPr>
          <p:cNvSpPr>
            <a:spLocks noGrp="1"/>
          </p:cNvSpPr>
          <p:nvPr>
            <p:ph type="body" sz="half" idx="2"/>
          </p:nvPr>
        </p:nvSpPr>
        <p:spPr>
          <a:xfrm>
            <a:off x="768733" y="3429000"/>
            <a:ext cx="4556749" cy="2590800"/>
          </a:xfrm>
        </p:spPr>
        <p:txBody>
          <a:bodyPr/>
          <a:lstStyle>
            <a:lvl1pPr marL="0" indent="0">
              <a:buNone/>
              <a:defRPr lang="en-US" sz="2400" kern="1200" dirty="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56899E-70A1-4EFB-87EC-6C4F3BC0360B}"/>
              </a:ext>
            </a:extLst>
          </p:cNvPr>
          <p:cNvSpPr>
            <a:spLocks noGrp="1"/>
          </p:cNvSpPr>
          <p:nvPr>
            <p:ph type="dt" sz="half" idx="10"/>
          </p:nvPr>
        </p:nvSpPr>
        <p:spPr>
          <a:xfrm>
            <a:off x="329184" y="6236208"/>
            <a:ext cx="3037459" cy="365125"/>
          </a:xfrm>
        </p:spPr>
        <p:txBody>
          <a:bodyPr/>
          <a:lstStyle/>
          <a:p>
            <a:fld id="{01AF0C4B-5A4A-45CA-ABEC-10F107160D33}" type="datetime1">
              <a:rPr lang="en-US" smtClean="0"/>
              <a:t>04/12/2023</a:t>
            </a:fld>
            <a:endParaRPr lang="en-US" dirty="0"/>
          </a:p>
        </p:txBody>
      </p:sp>
      <p:sp>
        <p:nvSpPr>
          <p:cNvPr id="6" name="Footer Placeholder 5">
            <a:extLst>
              <a:ext uri="{FF2B5EF4-FFF2-40B4-BE49-F238E27FC236}">
                <a16:creationId xmlns:a16="http://schemas.microsoft.com/office/drawing/2014/main" id="{5FC34B05-4931-4BC8-BD43-9E6B944B3069}"/>
              </a:ext>
            </a:extLst>
          </p:cNvPr>
          <p:cNvSpPr>
            <a:spLocks noGrp="1"/>
          </p:cNvSpPr>
          <p:nvPr>
            <p:ph type="ftr" sz="quarter" idx="11"/>
          </p:nvPr>
        </p:nvSpPr>
        <p:spPr>
          <a:xfrm>
            <a:off x="329184" y="237744"/>
            <a:ext cx="4114800"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AD4ABE5D-7EA4-4D33-B23E-52E640CBF21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74" name="Straight Connector 73">
            <a:extLst>
              <a:ext uri="{FF2B5EF4-FFF2-40B4-BE49-F238E27FC236}">
                <a16:creationId xmlns:a16="http://schemas.microsoft.com/office/drawing/2014/main" id="{DF0DB5EA-94EC-4DB5-B8E5-B454005C1552}"/>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99FF82-B951-46E6-AEA7-0993C867FB6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9226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38E7D36-B1C9-463C-983F-AEA5810A60D0}"/>
              </a:ext>
            </a:extLst>
          </p:cNvPr>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7B9A221-B33F-47C2-85FF-2C8F363D797B}"/>
              </a:ext>
            </a:extLst>
          </p:cNvPr>
          <p:cNvSpPr/>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8" name="Rectangle 7">
            <a:extLst>
              <a:ext uri="{FF2B5EF4-FFF2-40B4-BE49-F238E27FC236}">
                <a16:creationId xmlns:a16="http://schemas.microsoft.com/office/drawing/2014/main" id="{CD0E0EF1-7626-4514-9337-271DD661B1EB}"/>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5" name="Rectangle 64">
            <a:extLst>
              <a:ext uri="{FF2B5EF4-FFF2-40B4-BE49-F238E27FC236}">
                <a16:creationId xmlns:a16="http://schemas.microsoft.com/office/drawing/2014/main" id="{5F0B1492-9A00-4F80-8771-0BB2C2C4353C}"/>
              </a:ext>
            </a:extLst>
          </p:cNvPr>
          <p:cNvSpPr/>
          <p:nvPr/>
        </p:nvSpPr>
        <p:spPr>
          <a:xfrm>
            <a:off x="0" y="-2"/>
            <a:ext cx="12188952" cy="254441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0F462805-4F8E-44FE-905C-2C3F1A2B3D44}"/>
              </a:ext>
            </a:extLst>
          </p:cNvPr>
          <p:cNvSpPr>
            <a:spLocks noGrp="1"/>
          </p:cNvSpPr>
          <p:nvPr>
            <p:ph type="title"/>
          </p:nvPr>
        </p:nvSpPr>
        <p:spPr>
          <a:xfrm>
            <a:off x="761801" y="858982"/>
            <a:ext cx="10380573" cy="143227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345021C-0380-49AA-ADA1-A8B473FBF572}"/>
              </a:ext>
            </a:extLst>
          </p:cNvPr>
          <p:cNvSpPr>
            <a:spLocks noGrp="1"/>
          </p:cNvSpPr>
          <p:nvPr>
            <p:ph type="body" idx="1"/>
          </p:nvPr>
        </p:nvSpPr>
        <p:spPr>
          <a:xfrm>
            <a:off x="761799" y="2750126"/>
            <a:ext cx="10381205" cy="326178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B7A2409-F298-40BF-BFAC-65A3E71D29E8}"/>
              </a:ext>
            </a:extLst>
          </p:cNvPr>
          <p:cNvSpPr>
            <a:spLocks noGrp="1"/>
          </p:cNvSpPr>
          <p:nvPr>
            <p:ph type="dt" sz="half" idx="2"/>
          </p:nvPr>
        </p:nvSpPr>
        <p:spPr>
          <a:xfrm>
            <a:off x="332481" y="6240079"/>
            <a:ext cx="4114800" cy="365125"/>
          </a:xfrm>
          <a:prstGeom prst="rect">
            <a:avLst/>
          </a:prstGeom>
        </p:spPr>
        <p:txBody>
          <a:bodyPr vert="horz" lIns="91440" tIns="45720" rIns="91440" bIns="45720" rtlCol="0" anchor="ctr"/>
          <a:lstStyle>
            <a:lvl1pPr algn="l">
              <a:defRPr sz="900">
                <a:solidFill>
                  <a:schemeClr val="tx1"/>
                </a:solidFill>
              </a:defRPr>
            </a:lvl1pPr>
          </a:lstStyle>
          <a:p>
            <a:fld id="{6989806E-8E94-473C-AEE7-BE6F15F85533}" type="datetime1">
              <a:rPr lang="en-US" smtClean="0"/>
              <a:t>04/12/2023</a:t>
            </a:fld>
            <a:endParaRPr lang="en-US" dirty="0"/>
          </a:p>
        </p:txBody>
      </p:sp>
      <p:sp>
        <p:nvSpPr>
          <p:cNvPr id="5" name="Footer Placeholder 4">
            <a:extLst>
              <a:ext uri="{FF2B5EF4-FFF2-40B4-BE49-F238E27FC236}">
                <a16:creationId xmlns:a16="http://schemas.microsoft.com/office/drawing/2014/main" id="{CB4799D8-4DBF-4BB2-8D2B-65592ADC9004}"/>
              </a:ext>
            </a:extLst>
          </p:cNvPr>
          <p:cNvSpPr>
            <a:spLocks noGrp="1"/>
          </p:cNvSpPr>
          <p:nvPr>
            <p:ph type="ftr" sz="quarter" idx="3"/>
          </p:nvPr>
        </p:nvSpPr>
        <p:spPr>
          <a:xfrm>
            <a:off x="332481" y="236199"/>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F9F99666-11C3-48A1-966C-439EBF9D9A01}"/>
              </a:ext>
            </a:extLst>
          </p:cNvPr>
          <p:cNvSpPr>
            <a:spLocks noGrp="1"/>
          </p:cNvSpPr>
          <p:nvPr>
            <p:ph type="sldNum" sz="quarter" idx="4"/>
          </p:nvPr>
        </p:nvSpPr>
        <p:spPr>
          <a:xfrm>
            <a:off x="11289782" y="235881"/>
            <a:ext cx="756746" cy="365760"/>
          </a:xfrm>
          <a:prstGeom prst="rect">
            <a:avLst/>
          </a:prstGeom>
        </p:spPr>
        <p:txBody>
          <a:bodyPr vert="horz" lIns="91440" tIns="45720" rIns="91440" bIns="45720" rtlCol="0" anchor="ctr"/>
          <a:lstStyle>
            <a:lvl1pPr algn="ctr">
              <a:defRPr lang="en-US" sz="1400" b="1" kern="1200" smtClean="0">
                <a:solidFill>
                  <a:schemeClr val="tx1"/>
                </a:solidFill>
                <a:latin typeface="Bierstadt" panose="020B0504020202020204" pitchFamily="34" charset="0"/>
                <a:ea typeface="+mn-ea"/>
                <a:cs typeface="+mn-cs"/>
              </a:defRPr>
            </a:lvl1pPr>
          </a:lstStyle>
          <a:p>
            <a:fld id="{B4A918BC-4D43-4B42-B3C0-E7EBE25E6AF0}" type="slidenum">
              <a:rPr lang="en-US" smtClean="0"/>
              <a:pPr/>
              <a:t>‹#›</a:t>
            </a:fld>
            <a:endParaRPr lang="en-US" dirty="0"/>
          </a:p>
        </p:txBody>
      </p:sp>
      <p:cxnSp>
        <p:nvCxnSpPr>
          <p:cNvPr id="119" name="Straight Connector 118">
            <a:extLst>
              <a:ext uri="{FF2B5EF4-FFF2-40B4-BE49-F238E27FC236}">
                <a16:creationId xmlns:a16="http://schemas.microsoft.com/office/drawing/2014/main" id="{7FAC7B62-8ACC-41ED-80AB-8D1CDF38B9E4}"/>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45FF525-9A83-4625-99D9-B267BDE077E7}"/>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495726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200" kern="1200">
          <a:solidFill>
            <a:schemeClr val="tx1"/>
          </a:solidFill>
          <a:latin typeface="+mn-lt"/>
          <a:ea typeface="+mn-ea"/>
          <a:cs typeface="+mn-cs"/>
        </a:defRPr>
      </a:lvl1pPr>
      <a:lvl2pPr marL="228600" indent="0" algn="l"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6858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crdownload"/><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crdownload"/><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a:extLst>
              <a:ext uri="{FF2B5EF4-FFF2-40B4-BE49-F238E27FC236}">
                <a16:creationId xmlns:a16="http://schemas.microsoft.com/office/drawing/2014/main" id="{922E0291-99C8-40F9-ADAB-32589A3B5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0005FF2-0FCD-5C6D-3A59-C25C666AED21}"/>
              </a:ext>
            </a:extLst>
          </p:cNvPr>
          <p:cNvPicPr>
            <a:picLocks noChangeAspect="1"/>
          </p:cNvPicPr>
          <p:nvPr/>
        </p:nvPicPr>
        <p:blipFill rotWithShape="1">
          <a:blip r:embed="rId2"/>
          <a:srcRect t="25000"/>
          <a:stretch/>
        </p:blipFill>
        <p:spPr>
          <a:xfrm>
            <a:off x="20" y="2"/>
            <a:ext cx="12191979" cy="6857998"/>
          </a:xfrm>
          <a:prstGeom prst="rect">
            <a:avLst/>
          </a:prstGeom>
          <a:effectLst>
            <a:outerShdw blurRad="596900" dist="330200" dir="8820000" sx="87000" sy="87000" algn="ctr" rotWithShape="0">
              <a:srgbClr val="000000">
                <a:alpha val="29000"/>
              </a:srgbClr>
            </a:outerShdw>
          </a:effectLst>
        </p:spPr>
      </p:pic>
      <p:sp>
        <p:nvSpPr>
          <p:cNvPr id="20" name="Rectangle 19">
            <a:extLst>
              <a:ext uri="{FF2B5EF4-FFF2-40B4-BE49-F238E27FC236}">
                <a16:creationId xmlns:a16="http://schemas.microsoft.com/office/drawing/2014/main" id="{095830D2-F2AE-4DD8-B586-89B0977916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6DA2F1-1F2E-B6D3-38A9-13BA74197687}"/>
              </a:ext>
            </a:extLst>
          </p:cNvPr>
          <p:cNvSpPr>
            <a:spLocks noGrp="1"/>
          </p:cNvSpPr>
          <p:nvPr>
            <p:ph type="ctrTitle"/>
          </p:nvPr>
        </p:nvSpPr>
        <p:spPr>
          <a:xfrm>
            <a:off x="589558" y="871314"/>
            <a:ext cx="10550881" cy="2508616"/>
          </a:xfrm>
        </p:spPr>
        <p:txBody>
          <a:bodyPr anchor="t">
            <a:normAutofit/>
          </a:bodyPr>
          <a:lstStyle/>
          <a:p>
            <a:r>
              <a:rPr lang="en-US" dirty="0">
                <a:solidFill>
                  <a:srgbClr val="FFFFFF"/>
                </a:solidFill>
              </a:rPr>
              <a:t>IST-659 Final Project</a:t>
            </a:r>
            <a:br>
              <a:rPr lang="en-US" dirty="0">
                <a:solidFill>
                  <a:srgbClr val="FFFFFF"/>
                </a:solidFill>
              </a:rPr>
            </a:br>
            <a:br>
              <a:rPr lang="en-US" dirty="0">
                <a:solidFill>
                  <a:srgbClr val="FFFFFF"/>
                </a:solidFill>
              </a:rPr>
            </a:br>
            <a:endParaRPr lang="en-US" dirty="0"/>
          </a:p>
        </p:txBody>
      </p:sp>
      <p:sp>
        <p:nvSpPr>
          <p:cNvPr id="3" name="Subtitle 2">
            <a:extLst>
              <a:ext uri="{FF2B5EF4-FFF2-40B4-BE49-F238E27FC236}">
                <a16:creationId xmlns:a16="http://schemas.microsoft.com/office/drawing/2014/main" id="{4834FA3F-88FA-6501-5517-1DF221876FB3}"/>
              </a:ext>
            </a:extLst>
          </p:cNvPr>
          <p:cNvSpPr>
            <a:spLocks noGrp="1"/>
          </p:cNvSpPr>
          <p:nvPr>
            <p:ph type="subTitle" idx="1"/>
          </p:nvPr>
        </p:nvSpPr>
        <p:spPr>
          <a:xfrm>
            <a:off x="589558" y="3999390"/>
            <a:ext cx="4755046" cy="1738058"/>
          </a:xfrm>
        </p:spPr>
        <p:txBody>
          <a:bodyPr anchor="b">
            <a:normAutofit/>
          </a:bodyPr>
          <a:lstStyle/>
          <a:p>
            <a:pPr>
              <a:lnSpc>
                <a:spcPct val="100000"/>
              </a:lnSpc>
            </a:pPr>
            <a:r>
              <a:rPr lang="en-US" sz="2000" dirty="0">
                <a:solidFill>
                  <a:srgbClr val="FFFFFF"/>
                </a:solidFill>
              </a:rPr>
              <a:t>Eric Lee</a:t>
            </a:r>
          </a:p>
          <a:p>
            <a:pPr>
              <a:lnSpc>
                <a:spcPct val="100000"/>
              </a:lnSpc>
            </a:pPr>
            <a:r>
              <a:rPr lang="en-US" sz="2000" dirty="0">
                <a:solidFill>
                  <a:srgbClr val="FFFFFF"/>
                </a:solidFill>
              </a:rPr>
              <a:t>Anish Kumar</a:t>
            </a:r>
          </a:p>
          <a:p>
            <a:pPr>
              <a:lnSpc>
                <a:spcPct val="100000"/>
              </a:lnSpc>
            </a:pPr>
            <a:r>
              <a:rPr lang="en-US" sz="2000" dirty="0">
                <a:solidFill>
                  <a:srgbClr val="FFFFFF"/>
                </a:solidFill>
              </a:rPr>
              <a:t>Komal Sharma</a:t>
            </a:r>
          </a:p>
        </p:txBody>
      </p:sp>
      <p:sp useBgFill="1">
        <p:nvSpPr>
          <p:cNvPr id="22" name="Rectangle 21">
            <a:extLst>
              <a:ext uri="{FF2B5EF4-FFF2-40B4-BE49-F238E27FC236}">
                <a16:creationId xmlns:a16="http://schemas.microsoft.com/office/drawing/2014/main" id="{7A8F735B-89DD-459E-BB4B-B9E1603DE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2375" y="0"/>
            <a:ext cx="1051560" cy="6858000"/>
          </a:xfrm>
          <a:prstGeom prst="rect">
            <a:avLst/>
          </a:prstGeom>
          <a:ln>
            <a:noFill/>
          </a:ln>
          <a:effectLst>
            <a:outerShdw blurRad="190500" dist="76200" dir="570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FAFF45CC-4046-4B20-8A54-5D613033F0A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0421731-A1CD-CC42-FEDD-3CB3858A248D}"/>
              </a:ext>
            </a:extLst>
          </p:cNvPr>
          <p:cNvSpPr txBox="1"/>
          <p:nvPr/>
        </p:nvSpPr>
        <p:spPr>
          <a:xfrm flipH="1">
            <a:off x="6591670" y="2480361"/>
            <a:ext cx="4776187" cy="2123658"/>
          </a:xfrm>
          <a:prstGeom prst="rect">
            <a:avLst/>
          </a:prstGeom>
          <a:noFill/>
        </p:spPr>
        <p:txBody>
          <a:bodyPr wrap="square" rtlCol="0">
            <a:spAutoFit/>
          </a:bodyPr>
          <a:lstStyle/>
          <a:p>
            <a:r>
              <a:rPr lang="en-US" sz="4400" dirty="0">
                <a:solidFill>
                  <a:srgbClr val="002060"/>
                </a:solidFill>
              </a:rPr>
              <a:t>SU Marketplace and Collaborative Platform</a:t>
            </a:r>
          </a:p>
        </p:txBody>
      </p:sp>
    </p:spTree>
    <p:extLst>
      <p:ext uri="{BB962C8B-B14F-4D97-AF65-F5344CB8AC3E}">
        <p14:creationId xmlns:p14="http://schemas.microsoft.com/office/powerpoint/2010/main" val="933190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Slide Background">
            <a:extLst>
              <a:ext uri="{FF2B5EF4-FFF2-40B4-BE49-F238E27FC236}">
                <a16:creationId xmlns:a16="http://schemas.microsoft.com/office/drawing/2014/main" id="{5CC50F2E-EF04-4D7A-A09C-5AEF6E5EA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5995" cy="3429000"/>
          </a:xfrm>
          <a:prstGeom prst="rect">
            <a:avLst/>
          </a:prstGeom>
          <a:ln>
            <a:noFill/>
          </a:ln>
          <a:effectLst>
            <a:outerShdw blurRad="342900" dist="2286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765DC3B-B578-FA1D-448E-662A3B61E729}"/>
              </a:ext>
            </a:extLst>
          </p:cNvPr>
          <p:cNvSpPr>
            <a:spLocks noGrp="1"/>
          </p:cNvSpPr>
          <p:nvPr>
            <p:ph type="title"/>
          </p:nvPr>
        </p:nvSpPr>
        <p:spPr>
          <a:xfrm>
            <a:off x="6984465" y="272376"/>
            <a:ext cx="4569006" cy="2884247"/>
          </a:xfrm>
        </p:spPr>
        <p:txBody>
          <a:bodyPr vert="horz" lIns="91440" tIns="45720" rIns="91440" bIns="45720" rtlCol="0" anchor="ctr">
            <a:normAutofit/>
          </a:bodyPr>
          <a:lstStyle/>
          <a:p>
            <a:r>
              <a:rPr lang="en-US" sz="4800" dirty="0"/>
              <a:t>Demonstration</a:t>
            </a:r>
          </a:p>
        </p:txBody>
      </p:sp>
      <p:cxnSp>
        <p:nvCxnSpPr>
          <p:cNvPr id="21" name="Straight Connector 20">
            <a:extLst>
              <a:ext uri="{FF2B5EF4-FFF2-40B4-BE49-F238E27FC236}">
                <a16:creationId xmlns:a16="http://schemas.microsoft.com/office/drawing/2014/main" id="{1D7AD51E-A168-490B-B8A6-8AFE86E0F2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36FC37B4-F4FB-E1DD-EA3F-8F7EE3B3BE46}"/>
              </a:ext>
            </a:extLst>
          </p:cNvPr>
          <p:cNvPicPr>
            <a:picLocks noChangeAspect="1"/>
          </p:cNvPicPr>
          <p:nvPr/>
        </p:nvPicPr>
        <p:blipFill>
          <a:blip r:embed="rId3"/>
          <a:stretch>
            <a:fillRect/>
          </a:stretch>
        </p:blipFill>
        <p:spPr>
          <a:xfrm>
            <a:off x="0" y="-1"/>
            <a:ext cx="6348984" cy="6858001"/>
          </a:xfrm>
          <a:prstGeom prst="rect">
            <a:avLst/>
          </a:prstGeom>
        </p:spPr>
      </p:pic>
    </p:spTree>
    <p:extLst>
      <p:ext uri="{BB962C8B-B14F-4D97-AF65-F5344CB8AC3E}">
        <p14:creationId xmlns:p14="http://schemas.microsoft.com/office/powerpoint/2010/main" val="27433106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ketplace_demo">
            <a:hlinkClick r:id="" action="ppaction://media"/>
            <a:extLst>
              <a:ext uri="{FF2B5EF4-FFF2-40B4-BE49-F238E27FC236}">
                <a16:creationId xmlns:a16="http://schemas.microsoft.com/office/drawing/2014/main" id="{9D2C6CBD-EEC7-A083-CC93-6D4C684908D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9697" y="195308"/>
            <a:ext cx="11718523" cy="6427433"/>
          </a:xfrm>
          <a:prstGeom prst="rect">
            <a:avLst/>
          </a:prstGeom>
        </p:spPr>
      </p:pic>
    </p:spTree>
    <p:extLst>
      <p:ext uri="{BB962C8B-B14F-4D97-AF65-F5344CB8AC3E}">
        <p14:creationId xmlns:p14="http://schemas.microsoft.com/office/powerpoint/2010/main" val="2120987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0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a:extLst>
              <a:ext uri="{FF2B5EF4-FFF2-40B4-BE49-F238E27FC236}">
                <a16:creationId xmlns:a16="http://schemas.microsoft.com/office/drawing/2014/main" id="{0BB93711-834D-4291-B297-8FD46C745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nt">
            <a:extLst>
              <a:ext uri="{FF2B5EF4-FFF2-40B4-BE49-F238E27FC236}">
                <a16:creationId xmlns:a16="http://schemas.microsoft.com/office/drawing/2014/main" id="{8EF64143-1E93-4C27-90CD-F453847C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92000"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1F129CFB-EB5A-4533-B325-4B1F383491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741690"/>
          </a:xfrm>
          <a:prstGeom prst="rect">
            <a:avLst/>
          </a:prstGeom>
          <a:solidFill>
            <a:schemeClr val="bg1"/>
          </a:solidFill>
          <a:ln>
            <a:noFill/>
          </a:ln>
          <a:effectLst>
            <a:outerShdw blurRad="254000" dist="1905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D57ED19-F066-F21F-28A0-2D7EC0EDD34A}"/>
              </a:ext>
            </a:extLst>
          </p:cNvPr>
          <p:cNvSpPr>
            <a:spLocks noGrp="1"/>
          </p:cNvSpPr>
          <p:nvPr>
            <p:ph type="title"/>
          </p:nvPr>
        </p:nvSpPr>
        <p:spPr>
          <a:xfrm>
            <a:off x="413458" y="-360217"/>
            <a:ext cx="9906799" cy="1359170"/>
          </a:xfrm>
        </p:spPr>
        <p:txBody>
          <a:bodyPr anchor="b">
            <a:normAutofit/>
          </a:bodyPr>
          <a:lstStyle/>
          <a:p>
            <a:r>
              <a:rPr lang="en-US"/>
              <a:t>Logical Design of UI Layout</a:t>
            </a:r>
            <a:endParaRPr lang="en-US" dirty="0"/>
          </a:p>
        </p:txBody>
      </p:sp>
      <p:cxnSp>
        <p:nvCxnSpPr>
          <p:cNvPr id="14" name="Straight Connector 13">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FDF2EFA8-7705-C83F-BAA9-953580C8EBD1}"/>
              </a:ext>
            </a:extLst>
          </p:cNvPr>
          <p:cNvPicPr>
            <a:picLocks noChangeAspect="1"/>
          </p:cNvPicPr>
          <p:nvPr/>
        </p:nvPicPr>
        <p:blipFill>
          <a:blip r:embed="rId2"/>
          <a:stretch>
            <a:fillRect/>
          </a:stretch>
        </p:blipFill>
        <p:spPr>
          <a:xfrm>
            <a:off x="3231472" y="998953"/>
            <a:ext cx="3378369" cy="5350989"/>
          </a:xfrm>
          <a:prstGeom prst="rect">
            <a:avLst/>
          </a:prstGeom>
        </p:spPr>
      </p:pic>
      <p:pic>
        <p:nvPicPr>
          <p:cNvPr id="13" name="Picture 12">
            <a:extLst>
              <a:ext uri="{FF2B5EF4-FFF2-40B4-BE49-F238E27FC236}">
                <a16:creationId xmlns:a16="http://schemas.microsoft.com/office/drawing/2014/main" id="{A2B711F2-06C4-39DE-A67D-B3B948BCBA2D}"/>
              </a:ext>
            </a:extLst>
          </p:cNvPr>
          <p:cNvPicPr>
            <a:picLocks noChangeAspect="1"/>
          </p:cNvPicPr>
          <p:nvPr/>
        </p:nvPicPr>
        <p:blipFill>
          <a:blip r:embed="rId3"/>
          <a:stretch>
            <a:fillRect/>
          </a:stretch>
        </p:blipFill>
        <p:spPr>
          <a:xfrm>
            <a:off x="6499587" y="1587716"/>
            <a:ext cx="3162463" cy="5207268"/>
          </a:xfrm>
          <a:prstGeom prst="rect">
            <a:avLst/>
          </a:prstGeom>
        </p:spPr>
      </p:pic>
      <p:pic>
        <p:nvPicPr>
          <p:cNvPr id="17" name="Picture 16">
            <a:extLst>
              <a:ext uri="{FF2B5EF4-FFF2-40B4-BE49-F238E27FC236}">
                <a16:creationId xmlns:a16="http://schemas.microsoft.com/office/drawing/2014/main" id="{90B2E786-DB18-36F5-5005-CCE7839C5124}"/>
              </a:ext>
            </a:extLst>
          </p:cNvPr>
          <p:cNvPicPr>
            <a:picLocks noChangeAspect="1"/>
          </p:cNvPicPr>
          <p:nvPr/>
        </p:nvPicPr>
        <p:blipFill>
          <a:blip r:embed="rId4"/>
          <a:stretch>
            <a:fillRect/>
          </a:stretch>
        </p:blipFill>
        <p:spPr>
          <a:xfrm>
            <a:off x="9059356" y="1022683"/>
            <a:ext cx="3016405" cy="5092962"/>
          </a:xfrm>
          <a:prstGeom prst="rect">
            <a:avLst/>
          </a:prstGeom>
        </p:spPr>
      </p:pic>
      <p:pic>
        <p:nvPicPr>
          <p:cNvPr id="20" name="Picture 19">
            <a:extLst>
              <a:ext uri="{FF2B5EF4-FFF2-40B4-BE49-F238E27FC236}">
                <a16:creationId xmlns:a16="http://schemas.microsoft.com/office/drawing/2014/main" id="{2B5523CE-7B1C-9CC0-C2D0-EAEEED7D9FF0}"/>
              </a:ext>
            </a:extLst>
          </p:cNvPr>
          <p:cNvPicPr>
            <a:picLocks noChangeAspect="1"/>
          </p:cNvPicPr>
          <p:nvPr/>
        </p:nvPicPr>
        <p:blipFill>
          <a:blip r:embed="rId5"/>
          <a:stretch>
            <a:fillRect/>
          </a:stretch>
        </p:blipFill>
        <p:spPr>
          <a:xfrm>
            <a:off x="116239" y="1196652"/>
            <a:ext cx="3217947" cy="5532622"/>
          </a:xfrm>
          <a:prstGeom prst="rect">
            <a:avLst/>
          </a:prstGeom>
        </p:spPr>
      </p:pic>
    </p:spTree>
    <p:extLst>
      <p:ext uri="{BB962C8B-B14F-4D97-AF65-F5344CB8AC3E}">
        <p14:creationId xmlns:p14="http://schemas.microsoft.com/office/powerpoint/2010/main" val="2612083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2C6F4F-9131-C0C0-73D6-2DADE9EFF428}"/>
              </a:ext>
            </a:extLst>
          </p:cNvPr>
          <p:cNvSpPr>
            <a:spLocks noGrp="1"/>
          </p:cNvSpPr>
          <p:nvPr>
            <p:ph type="title"/>
          </p:nvPr>
        </p:nvSpPr>
        <p:spPr>
          <a:xfrm>
            <a:off x="761802" y="709948"/>
            <a:ext cx="10426434" cy="1287816"/>
          </a:xfrm>
        </p:spPr>
        <p:txBody>
          <a:bodyPr vert="horz" lIns="91440" tIns="45720" rIns="91440" bIns="45720" rtlCol="0" anchor="b">
            <a:normAutofit/>
          </a:bodyPr>
          <a:lstStyle/>
          <a:p>
            <a:r>
              <a:rPr lang="en-US" sz="4800" dirty="0"/>
              <a:t>Area of Improvements</a:t>
            </a:r>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D026982-06D5-01D9-6D69-52D254B76B53}"/>
              </a:ext>
            </a:extLst>
          </p:cNvPr>
          <p:cNvSpPr txBox="1"/>
          <p:nvPr/>
        </p:nvSpPr>
        <p:spPr>
          <a:xfrm>
            <a:off x="372504" y="3030563"/>
            <a:ext cx="5602515" cy="646331"/>
          </a:xfrm>
          <a:prstGeom prst="rect">
            <a:avLst/>
          </a:prstGeom>
          <a:noFill/>
        </p:spPr>
        <p:txBody>
          <a:bodyPr wrap="square" rtlCol="0">
            <a:spAutoFit/>
          </a:bodyPr>
          <a:lstStyle/>
          <a:p>
            <a:pPr fontAlgn="base"/>
            <a:endParaRPr lang="en-US" dirty="0">
              <a:effectLst/>
            </a:endParaRPr>
          </a:p>
          <a:p>
            <a:endParaRPr lang="en-US" dirty="0"/>
          </a:p>
        </p:txBody>
      </p:sp>
      <p:pic>
        <p:nvPicPr>
          <p:cNvPr id="4" name="Picture 3">
            <a:extLst>
              <a:ext uri="{FF2B5EF4-FFF2-40B4-BE49-F238E27FC236}">
                <a16:creationId xmlns:a16="http://schemas.microsoft.com/office/drawing/2014/main" id="{0B0AAAE2-8689-597E-B572-B3F8B968DAE3}"/>
              </a:ext>
            </a:extLst>
          </p:cNvPr>
          <p:cNvPicPr>
            <a:picLocks noChangeAspect="1"/>
          </p:cNvPicPr>
          <p:nvPr/>
        </p:nvPicPr>
        <p:blipFill>
          <a:blip r:embed="rId2"/>
          <a:stretch>
            <a:fillRect/>
          </a:stretch>
        </p:blipFill>
        <p:spPr>
          <a:xfrm>
            <a:off x="6640501" y="2570072"/>
            <a:ext cx="5551499" cy="4287928"/>
          </a:xfrm>
          <a:prstGeom prst="rect">
            <a:avLst/>
          </a:prstGeom>
        </p:spPr>
      </p:pic>
      <p:sp>
        <p:nvSpPr>
          <p:cNvPr id="8" name="TextBox 7">
            <a:extLst>
              <a:ext uri="{FF2B5EF4-FFF2-40B4-BE49-F238E27FC236}">
                <a16:creationId xmlns:a16="http://schemas.microsoft.com/office/drawing/2014/main" id="{6C6B8A79-7523-C396-9B7D-A41DCC113485}"/>
              </a:ext>
            </a:extLst>
          </p:cNvPr>
          <p:cNvSpPr txBox="1"/>
          <p:nvPr/>
        </p:nvSpPr>
        <p:spPr>
          <a:xfrm>
            <a:off x="91562" y="2821210"/>
            <a:ext cx="6545891" cy="3785652"/>
          </a:xfrm>
          <a:prstGeom prst="rect">
            <a:avLst/>
          </a:prstGeom>
          <a:noFill/>
        </p:spPr>
        <p:txBody>
          <a:bodyPr wrap="square">
            <a:spAutoFit/>
          </a:bodyPr>
          <a:lstStyle/>
          <a:p>
            <a:r>
              <a:rPr lang="en-US" sz="1600" b="1" i="0" dirty="0">
                <a:effectLst/>
                <a:latin typeface="-apple-system"/>
              </a:rPr>
              <a:t>User Experience (UX): </a:t>
            </a:r>
            <a:r>
              <a:rPr lang="en-US" sz="1600" b="0" i="0" dirty="0">
                <a:effectLst/>
                <a:latin typeface="-apple-system"/>
              </a:rPr>
              <a:t>Collect user feedback for iterative design improvements. Ensure a seamless and enjoyable user experience. </a:t>
            </a:r>
          </a:p>
          <a:p>
            <a:endParaRPr lang="en-US" sz="1600" b="0" i="0" dirty="0">
              <a:effectLst/>
              <a:latin typeface="-apple-system"/>
            </a:endParaRPr>
          </a:p>
          <a:p>
            <a:r>
              <a:rPr lang="en-US" sz="1600" b="1" i="0" dirty="0">
                <a:effectLst/>
                <a:latin typeface="-apple-system"/>
              </a:rPr>
              <a:t>Marketplace Functionality: </a:t>
            </a:r>
            <a:r>
              <a:rPr lang="en-US" sz="1600" b="0" i="0" dirty="0">
                <a:effectLst/>
                <a:latin typeface="-apple-system"/>
              </a:rPr>
              <a:t>Enhance search and filtering for improved product discovery. Strengthen security measures for secure transactions. </a:t>
            </a:r>
          </a:p>
          <a:p>
            <a:endParaRPr lang="en-US" sz="1600" b="0" i="0" dirty="0">
              <a:effectLst/>
              <a:latin typeface="-apple-system"/>
            </a:endParaRPr>
          </a:p>
          <a:p>
            <a:r>
              <a:rPr lang="en-US" sz="1600" b="1" i="0" dirty="0">
                <a:effectLst/>
                <a:latin typeface="-apple-system"/>
              </a:rPr>
              <a:t>Collaborative Spaces: </a:t>
            </a:r>
            <a:r>
              <a:rPr lang="en-US" sz="1600" b="0" i="0" dirty="0">
                <a:effectLst/>
                <a:latin typeface="-apple-system"/>
              </a:rPr>
              <a:t>Expand features in collaborative spaces for advanced project management. Implement a robust notification system for project updates. </a:t>
            </a:r>
          </a:p>
          <a:p>
            <a:endParaRPr lang="en-US" sz="1600" b="0" i="0" dirty="0">
              <a:effectLst/>
              <a:latin typeface="-apple-system"/>
            </a:endParaRPr>
          </a:p>
          <a:p>
            <a:r>
              <a:rPr lang="en-US" sz="1600" b="1" i="0" dirty="0">
                <a:effectLst/>
                <a:latin typeface="-apple-system"/>
              </a:rPr>
              <a:t>Communication Tools: </a:t>
            </a:r>
            <a:r>
              <a:rPr lang="en-US" sz="1600" b="0" i="0" dirty="0">
                <a:effectLst/>
                <a:latin typeface="-apple-system"/>
              </a:rPr>
              <a:t>Explore real-time communication features for instant interactions. Consider adding group messaging capabilities. </a:t>
            </a:r>
          </a:p>
          <a:p>
            <a:endParaRPr lang="en-US" sz="1600" b="0" i="0" dirty="0">
              <a:effectLst/>
              <a:latin typeface="-apple-system"/>
            </a:endParaRPr>
          </a:p>
          <a:p>
            <a:r>
              <a:rPr lang="en-US" sz="1600" b="1" i="0" dirty="0">
                <a:effectLst/>
                <a:latin typeface="-apple-system"/>
              </a:rPr>
              <a:t>Mobile Responsiveness: </a:t>
            </a:r>
            <a:r>
              <a:rPr lang="en-US" sz="1600" b="0" i="0" dirty="0">
                <a:effectLst/>
                <a:latin typeface="-apple-system"/>
              </a:rPr>
              <a:t>Ensure consistent/optimal experiences across devices. Prioritize mobile design enhancements based on user preferences.</a:t>
            </a:r>
            <a:endParaRPr lang="en-US" sz="1600" dirty="0"/>
          </a:p>
        </p:txBody>
      </p:sp>
    </p:spTree>
    <p:extLst>
      <p:ext uri="{BB962C8B-B14F-4D97-AF65-F5344CB8AC3E}">
        <p14:creationId xmlns:p14="http://schemas.microsoft.com/office/powerpoint/2010/main" val="12118829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2C6F4F-9131-C0C0-73D6-2DADE9EFF428}"/>
              </a:ext>
            </a:extLst>
          </p:cNvPr>
          <p:cNvSpPr>
            <a:spLocks noGrp="1"/>
          </p:cNvSpPr>
          <p:nvPr>
            <p:ph type="title"/>
          </p:nvPr>
        </p:nvSpPr>
        <p:spPr>
          <a:xfrm>
            <a:off x="761802" y="754336"/>
            <a:ext cx="10426434" cy="1287816"/>
          </a:xfrm>
        </p:spPr>
        <p:txBody>
          <a:bodyPr vert="horz" lIns="91440" tIns="45720" rIns="91440" bIns="45720" rtlCol="0" anchor="b">
            <a:normAutofit/>
          </a:bodyPr>
          <a:lstStyle/>
          <a:p>
            <a:r>
              <a:rPr lang="en-US" sz="4800" dirty="0"/>
              <a:t>Challenges</a:t>
            </a:r>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D026982-06D5-01D9-6D69-52D254B76B53}"/>
              </a:ext>
            </a:extLst>
          </p:cNvPr>
          <p:cNvSpPr txBox="1"/>
          <p:nvPr/>
        </p:nvSpPr>
        <p:spPr>
          <a:xfrm>
            <a:off x="372504" y="3030563"/>
            <a:ext cx="5602515" cy="646331"/>
          </a:xfrm>
          <a:prstGeom prst="rect">
            <a:avLst/>
          </a:prstGeom>
          <a:noFill/>
        </p:spPr>
        <p:txBody>
          <a:bodyPr wrap="square" rtlCol="0">
            <a:spAutoFit/>
          </a:bodyPr>
          <a:lstStyle/>
          <a:p>
            <a:pPr fontAlgn="base"/>
            <a:endParaRPr lang="en-US" dirty="0">
              <a:effectLst/>
            </a:endParaRPr>
          </a:p>
          <a:p>
            <a:endParaRPr lang="en-US" dirty="0"/>
          </a:p>
        </p:txBody>
      </p:sp>
      <p:pic>
        <p:nvPicPr>
          <p:cNvPr id="4" name="Picture 3">
            <a:extLst>
              <a:ext uri="{FF2B5EF4-FFF2-40B4-BE49-F238E27FC236}">
                <a16:creationId xmlns:a16="http://schemas.microsoft.com/office/drawing/2014/main" id="{40364B16-6901-A1CC-D2D8-1196CD9201C2}"/>
              </a:ext>
            </a:extLst>
          </p:cNvPr>
          <p:cNvPicPr>
            <a:picLocks noChangeAspect="1"/>
          </p:cNvPicPr>
          <p:nvPr/>
        </p:nvPicPr>
        <p:blipFill>
          <a:blip r:embed="rId2"/>
          <a:stretch>
            <a:fillRect/>
          </a:stretch>
        </p:blipFill>
        <p:spPr>
          <a:xfrm>
            <a:off x="7457247" y="2485748"/>
            <a:ext cx="4731698" cy="4372252"/>
          </a:xfrm>
          <a:prstGeom prst="rect">
            <a:avLst/>
          </a:prstGeom>
        </p:spPr>
      </p:pic>
      <p:sp>
        <p:nvSpPr>
          <p:cNvPr id="8" name="TextBox 7">
            <a:extLst>
              <a:ext uri="{FF2B5EF4-FFF2-40B4-BE49-F238E27FC236}">
                <a16:creationId xmlns:a16="http://schemas.microsoft.com/office/drawing/2014/main" id="{7D9C3EB8-6818-D6F9-DD2F-25AB0B6D77AB}"/>
              </a:ext>
            </a:extLst>
          </p:cNvPr>
          <p:cNvSpPr txBox="1"/>
          <p:nvPr/>
        </p:nvSpPr>
        <p:spPr>
          <a:xfrm>
            <a:off x="140343" y="2570072"/>
            <a:ext cx="7176561" cy="4154984"/>
          </a:xfrm>
          <a:prstGeom prst="rect">
            <a:avLst/>
          </a:prstGeom>
          <a:noFill/>
        </p:spPr>
        <p:txBody>
          <a:bodyPr wrap="square">
            <a:spAutoFit/>
          </a:bodyPr>
          <a:lstStyle/>
          <a:p>
            <a:r>
              <a:rPr lang="en-US" sz="1200" b="1" i="0" dirty="0">
                <a:effectLst/>
                <a:latin typeface="-apple-system"/>
              </a:rPr>
              <a:t>Technical Complexity: </a:t>
            </a:r>
          </a:p>
          <a:p>
            <a:r>
              <a:rPr lang="en-US" sz="1200" b="0" i="0" dirty="0">
                <a:solidFill>
                  <a:srgbClr val="FF0000"/>
                </a:solidFill>
                <a:effectLst/>
                <a:latin typeface="-apple-system"/>
              </a:rPr>
              <a:t>Challenge: </a:t>
            </a:r>
            <a:r>
              <a:rPr lang="en-US" sz="1200" b="0" i="0" dirty="0">
                <a:effectLst/>
                <a:latin typeface="-apple-system"/>
              </a:rPr>
              <a:t>Navigating the technical intricacies of developing </a:t>
            </a:r>
            <a:r>
              <a:rPr lang="en-US" sz="1200" dirty="0">
                <a:latin typeface="-apple-system"/>
              </a:rPr>
              <a:t>an</a:t>
            </a:r>
            <a:r>
              <a:rPr lang="en-US" sz="1200" b="0" i="0" dirty="0">
                <a:effectLst/>
                <a:latin typeface="-apple-system"/>
              </a:rPr>
              <a:t> integrated marketplace features. </a:t>
            </a:r>
          </a:p>
          <a:p>
            <a:r>
              <a:rPr lang="en-US" sz="1200" b="0" i="0" dirty="0">
                <a:solidFill>
                  <a:srgbClr val="00B050"/>
                </a:solidFill>
                <a:effectLst/>
                <a:latin typeface="-apple-system"/>
              </a:rPr>
              <a:t>Mitigation: </a:t>
            </a:r>
            <a:r>
              <a:rPr lang="en-US" sz="1200" b="0" i="0" dirty="0">
                <a:effectLst/>
                <a:latin typeface="-apple-system"/>
              </a:rPr>
              <a:t>Engaged experienced developers, conducted thorough research, and leveraged proven technologies to address technical complexities. </a:t>
            </a:r>
          </a:p>
          <a:p>
            <a:endParaRPr lang="en-US" sz="1200" dirty="0">
              <a:latin typeface="-apple-system"/>
            </a:endParaRPr>
          </a:p>
          <a:p>
            <a:r>
              <a:rPr lang="en-US" sz="1200" b="1" i="0" dirty="0">
                <a:effectLst/>
                <a:latin typeface="-apple-system"/>
              </a:rPr>
              <a:t>User Requirements Understanding: </a:t>
            </a:r>
          </a:p>
          <a:p>
            <a:r>
              <a:rPr lang="en-US" sz="1200" b="0" i="0" dirty="0">
                <a:solidFill>
                  <a:srgbClr val="FF0000"/>
                </a:solidFill>
                <a:effectLst/>
                <a:latin typeface="-apple-system"/>
              </a:rPr>
              <a:t>Challenge: </a:t>
            </a:r>
            <a:r>
              <a:rPr lang="en-US" sz="1200" b="0" i="0" dirty="0">
                <a:effectLst/>
                <a:latin typeface="-apple-system"/>
              </a:rPr>
              <a:t>Gaining a deep understanding of the diverse requirements of students and faculty for both collaborative spaces and a marketplace. </a:t>
            </a:r>
          </a:p>
          <a:p>
            <a:r>
              <a:rPr lang="en-US" sz="1200" b="0" i="0" dirty="0">
                <a:solidFill>
                  <a:srgbClr val="00B050"/>
                </a:solidFill>
                <a:effectLst/>
                <a:latin typeface="-apple-system"/>
              </a:rPr>
              <a:t>Mitigation: </a:t>
            </a:r>
            <a:r>
              <a:rPr lang="en-US" sz="1200" b="0" i="0" dirty="0">
                <a:effectLst/>
                <a:latin typeface="-apple-system"/>
              </a:rPr>
              <a:t>Conducted user interviews, surveys, and involved potential users in the design and testing process to gather valuable insights. </a:t>
            </a:r>
          </a:p>
          <a:p>
            <a:endParaRPr lang="en-US" sz="1200" b="1" dirty="0">
              <a:latin typeface="-apple-system"/>
            </a:endParaRPr>
          </a:p>
          <a:p>
            <a:r>
              <a:rPr lang="en-US" sz="1200" b="1" dirty="0">
                <a:latin typeface="-apple-system"/>
              </a:rPr>
              <a:t>Built a collaborative platform like Blackboard:</a:t>
            </a:r>
            <a:endParaRPr lang="en-US" sz="1200" b="1" i="0" dirty="0">
              <a:effectLst/>
              <a:latin typeface="-apple-system"/>
            </a:endParaRPr>
          </a:p>
          <a:p>
            <a:r>
              <a:rPr lang="en-US" sz="1200" b="0" i="0" dirty="0">
                <a:solidFill>
                  <a:srgbClr val="FF0000"/>
                </a:solidFill>
                <a:effectLst/>
                <a:latin typeface="-apple-system"/>
              </a:rPr>
              <a:t>Challenge: </a:t>
            </a:r>
            <a:r>
              <a:rPr lang="en-US" sz="1200" dirty="0">
                <a:latin typeface="-apple-system"/>
              </a:rPr>
              <a:t>I</a:t>
            </a:r>
            <a:r>
              <a:rPr lang="en-US" sz="1200" b="0" i="0" dirty="0">
                <a:effectLst/>
                <a:latin typeface="-apple-system"/>
              </a:rPr>
              <a:t>ntegrating the platform </a:t>
            </a:r>
            <a:r>
              <a:rPr lang="en-US" sz="1200" dirty="0">
                <a:latin typeface="-apple-system"/>
              </a:rPr>
              <a:t>like the </a:t>
            </a:r>
            <a:r>
              <a:rPr lang="en-US" sz="1200" b="0" i="0" dirty="0">
                <a:effectLst/>
                <a:latin typeface="-apple-system"/>
              </a:rPr>
              <a:t>existing blackboard.</a:t>
            </a:r>
          </a:p>
          <a:p>
            <a:r>
              <a:rPr lang="en-US" sz="1200" b="0" i="0" dirty="0">
                <a:solidFill>
                  <a:srgbClr val="00B050"/>
                </a:solidFill>
                <a:effectLst/>
                <a:latin typeface="-apple-system"/>
              </a:rPr>
              <a:t>Mitigation: </a:t>
            </a:r>
            <a:r>
              <a:rPr lang="en-US" sz="1200" b="0" i="0" dirty="0">
                <a:effectLst/>
                <a:latin typeface="-apple-system"/>
              </a:rPr>
              <a:t>Collaborated closely with university IT teams, allocated sufficient time for integration testing, and addressed compatibility issues promptly. Still needs work.</a:t>
            </a:r>
          </a:p>
          <a:p>
            <a:endParaRPr lang="en-US" sz="1200" dirty="0">
              <a:latin typeface="-apple-system"/>
            </a:endParaRPr>
          </a:p>
          <a:p>
            <a:r>
              <a:rPr lang="en-US" sz="1200" b="1" dirty="0">
                <a:latin typeface="-apple-system"/>
              </a:rPr>
              <a:t>Chatting feature:</a:t>
            </a:r>
            <a:endParaRPr lang="en-US" sz="1200" b="1" i="0" dirty="0">
              <a:effectLst/>
              <a:latin typeface="-apple-system"/>
            </a:endParaRPr>
          </a:p>
          <a:p>
            <a:r>
              <a:rPr lang="en-US" sz="1200" b="0" i="0" dirty="0">
                <a:solidFill>
                  <a:srgbClr val="FF0000"/>
                </a:solidFill>
                <a:effectLst/>
                <a:latin typeface="-apple-system"/>
              </a:rPr>
              <a:t>Challenge: </a:t>
            </a:r>
            <a:r>
              <a:rPr lang="en-US" sz="1200" b="0" i="0" dirty="0">
                <a:effectLst/>
                <a:latin typeface="Söhne"/>
              </a:rPr>
              <a:t>Implementing a chat function integrated with Power Apps presented difficulties in achieving real-time communication.</a:t>
            </a:r>
            <a:endParaRPr lang="en-US" sz="1200" b="0" i="0" dirty="0">
              <a:effectLst/>
              <a:latin typeface="-apple-system"/>
            </a:endParaRPr>
          </a:p>
          <a:p>
            <a:r>
              <a:rPr lang="en-US" sz="1200" b="0" i="0" dirty="0">
                <a:solidFill>
                  <a:srgbClr val="00B050"/>
                </a:solidFill>
                <a:effectLst/>
                <a:latin typeface="-apple-system"/>
              </a:rPr>
              <a:t>Mitigation: </a:t>
            </a:r>
            <a:r>
              <a:rPr lang="en-US" sz="1200" dirty="0">
                <a:latin typeface="Söhne"/>
              </a:rPr>
              <a:t>C</a:t>
            </a:r>
            <a:r>
              <a:rPr lang="en-US" sz="1200" b="0" i="0" dirty="0">
                <a:effectLst/>
                <a:latin typeface="Söhne"/>
              </a:rPr>
              <a:t>onsidering alternative communication platforms with robust APIs or consulting Power Apps experts could enhance our ability to deliver an effective and responsive chat feature for a seamless user experience in our marketplace. Still needs work.</a:t>
            </a:r>
            <a:endParaRPr lang="en-US" sz="1200" dirty="0"/>
          </a:p>
        </p:txBody>
      </p:sp>
    </p:spTree>
    <p:extLst>
      <p:ext uri="{BB962C8B-B14F-4D97-AF65-F5344CB8AC3E}">
        <p14:creationId xmlns:p14="http://schemas.microsoft.com/office/powerpoint/2010/main" val="18468711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E2BA2BD9-7B54-4190-8F06-3EF3658A0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84F9D61-9303-40B4-9F7E-66A9B4EDC4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144310"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29FE488-719C-B707-8C09-B861CC2AD480}"/>
              </a:ext>
            </a:extLst>
          </p:cNvPr>
          <p:cNvPicPr>
            <a:picLocks noChangeAspect="1"/>
          </p:cNvPicPr>
          <p:nvPr/>
        </p:nvPicPr>
        <p:blipFill rotWithShape="1">
          <a:blip r:embed="rId2"/>
          <a:srcRect t="29546" r="1" b="22750"/>
          <a:stretch/>
        </p:blipFill>
        <p:spPr>
          <a:xfrm>
            <a:off x="20" y="-1"/>
            <a:ext cx="11144289" cy="6858001"/>
          </a:xfrm>
          <a:prstGeom prst="rect">
            <a:avLst/>
          </a:prstGeom>
          <a:effectLst>
            <a:outerShdw blurRad="596900" dist="330200" dir="8820000" sx="87000" sy="87000" algn="ctr" rotWithShape="0">
              <a:srgbClr val="000000">
                <a:alpha val="29000"/>
              </a:srgbClr>
            </a:outerShdw>
          </a:effectLst>
        </p:spPr>
      </p:pic>
      <p:sp>
        <p:nvSpPr>
          <p:cNvPr id="13" name="Overlay">
            <a:extLst>
              <a:ext uri="{FF2B5EF4-FFF2-40B4-BE49-F238E27FC236}">
                <a16:creationId xmlns:a16="http://schemas.microsoft.com/office/drawing/2014/main" id="{648D746A-0359-4EAE-8CF9-062E28169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856E58-4652-054A-F008-2713233D299C}"/>
              </a:ext>
            </a:extLst>
          </p:cNvPr>
          <p:cNvSpPr>
            <a:spLocks noGrp="1"/>
          </p:cNvSpPr>
          <p:nvPr>
            <p:ph type="ctrTitle"/>
          </p:nvPr>
        </p:nvSpPr>
        <p:spPr>
          <a:xfrm>
            <a:off x="589558" y="1549597"/>
            <a:ext cx="4501057" cy="2483316"/>
          </a:xfrm>
        </p:spPr>
        <p:txBody>
          <a:bodyPr anchor="b">
            <a:normAutofit/>
          </a:bodyPr>
          <a:lstStyle/>
          <a:p>
            <a:r>
              <a:rPr lang="en-US">
                <a:solidFill>
                  <a:srgbClr val="FFFFFF"/>
                </a:solidFill>
              </a:rPr>
              <a:t>Thank You!</a:t>
            </a:r>
            <a:br>
              <a:rPr lang="en-US">
                <a:solidFill>
                  <a:srgbClr val="FFFFFF"/>
                </a:solidFill>
              </a:rPr>
            </a:br>
            <a:endParaRPr lang="en-US">
              <a:solidFill>
                <a:srgbClr val="FFFFFF"/>
              </a:solidFill>
            </a:endParaRPr>
          </a:p>
        </p:txBody>
      </p:sp>
      <p:sp>
        <p:nvSpPr>
          <p:cNvPr id="3" name="Subtitle 2">
            <a:extLst>
              <a:ext uri="{FF2B5EF4-FFF2-40B4-BE49-F238E27FC236}">
                <a16:creationId xmlns:a16="http://schemas.microsoft.com/office/drawing/2014/main" id="{BF3D2047-CB36-9758-47AF-7F9F06B46DF0}"/>
              </a:ext>
            </a:extLst>
          </p:cNvPr>
          <p:cNvSpPr>
            <a:spLocks noGrp="1"/>
          </p:cNvSpPr>
          <p:nvPr>
            <p:ph type="subTitle" idx="1"/>
          </p:nvPr>
        </p:nvSpPr>
        <p:spPr>
          <a:xfrm>
            <a:off x="589558" y="4237630"/>
            <a:ext cx="4501056" cy="1653618"/>
          </a:xfrm>
        </p:spPr>
        <p:txBody>
          <a:bodyPr anchor="t">
            <a:normAutofit/>
          </a:bodyPr>
          <a:lstStyle/>
          <a:p>
            <a:r>
              <a:rPr lang="en-US">
                <a:solidFill>
                  <a:srgbClr val="FFFFFF"/>
                </a:solidFill>
              </a:rPr>
              <a:t>Any Questions?</a:t>
            </a:r>
          </a:p>
        </p:txBody>
      </p:sp>
      <p:cxnSp>
        <p:nvCxnSpPr>
          <p:cNvPr id="21" name="Straight Connector 14">
            <a:extLst>
              <a:ext uri="{FF2B5EF4-FFF2-40B4-BE49-F238E27FC236}">
                <a16:creationId xmlns:a16="http://schemas.microsoft.com/office/drawing/2014/main" id="{3816C099-0516-4486-BC06-E0DCD29DDF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4924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Desk with productivity items">
            <a:extLst>
              <a:ext uri="{FF2B5EF4-FFF2-40B4-BE49-F238E27FC236}">
                <a16:creationId xmlns:a16="http://schemas.microsoft.com/office/drawing/2014/main" id="{95B61D88-C7B9-5870-37C9-9F262FDE801C}"/>
              </a:ext>
            </a:extLst>
          </p:cNvPr>
          <p:cNvPicPr>
            <a:picLocks noChangeAspect="1"/>
          </p:cNvPicPr>
          <p:nvPr/>
        </p:nvPicPr>
        <p:blipFill rotWithShape="1">
          <a:blip r:embed="rId2"/>
          <a:srcRect l="5138" r="-3" b="-3"/>
          <a:stretch/>
        </p:blipFill>
        <p:spPr>
          <a:xfrm>
            <a:off x="6121757" y="2570072"/>
            <a:ext cx="6095999" cy="4289479"/>
          </a:xfrm>
          <a:prstGeom prst="rect">
            <a:avLst/>
          </a:prstGeom>
          <a:effectLst/>
        </p:spPr>
      </p:pic>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914483-F809-8868-FCAE-9A4880682B49}"/>
              </a:ext>
            </a:extLst>
          </p:cNvPr>
          <p:cNvSpPr>
            <a:spLocks noGrp="1"/>
          </p:cNvSpPr>
          <p:nvPr>
            <p:ph type="title"/>
          </p:nvPr>
        </p:nvSpPr>
        <p:spPr>
          <a:xfrm>
            <a:off x="881259" y="1282256"/>
            <a:ext cx="10426434" cy="1287816"/>
          </a:xfrm>
        </p:spPr>
        <p:txBody>
          <a:bodyPr vert="horz" lIns="91440" tIns="45720" rIns="91440" bIns="45720" rtlCol="0" anchor="b">
            <a:normAutofit fontScale="90000"/>
          </a:bodyPr>
          <a:lstStyle/>
          <a:p>
            <a:r>
              <a:rPr lang="en-US" sz="4800" dirty="0"/>
              <a:t>Project Overview</a:t>
            </a:r>
            <a:br>
              <a:rPr lang="en-US" sz="4800" dirty="0"/>
            </a:br>
            <a:br>
              <a:rPr lang="en-US" sz="4800" dirty="0"/>
            </a:br>
            <a:endParaRPr lang="en-US" sz="4800" dirty="0"/>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50CC2E-0B4E-7DC6-4D94-9E7B33DD56C9}"/>
              </a:ext>
            </a:extLst>
          </p:cNvPr>
          <p:cNvSpPr txBox="1"/>
          <p:nvPr/>
        </p:nvSpPr>
        <p:spPr>
          <a:xfrm>
            <a:off x="236997" y="2619119"/>
            <a:ext cx="5647764" cy="3877985"/>
          </a:xfrm>
          <a:prstGeom prst="rect">
            <a:avLst/>
          </a:prstGeom>
          <a:noFill/>
        </p:spPr>
        <p:txBody>
          <a:bodyPr wrap="square" rtlCol="0">
            <a:spAutoFit/>
          </a:bodyPr>
          <a:lstStyle/>
          <a:p>
            <a:pPr rtl="0">
              <a:spcBef>
                <a:spcPts val="0"/>
              </a:spcBef>
              <a:spcAft>
                <a:spcPts val="1200"/>
              </a:spcAft>
            </a:pPr>
            <a:endParaRPr lang="en-US" dirty="0">
              <a:latin typeface="-apple-system"/>
            </a:endParaRPr>
          </a:p>
          <a:p>
            <a:pPr rtl="0">
              <a:spcBef>
                <a:spcPts val="0"/>
              </a:spcBef>
              <a:spcAft>
                <a:spcPts val="1200"/>
              </a:spcAft>
            </a:pPr>
            <a:r>
              <a:rPr lang="en-US" dirty="0">
                <a:latin typeface="-apple-system"/>
              </a:rPr>
              <a:t>A</a:t>
            </a:r>
            <a:r>
              <a:rPr lang="en-US" b="0" i="0" dirty="0">
                <a:effectLst/>
                <a:latin typeface="-apple-system"/>
              </a:rPr>
              <a:t> visionary platform reshaping the fabric of Syracuse University's communal spirit. Beyond a mere marketplace, this dynamic space unites students and faculty in a synergistic exchange where intellectual collaboration seamlessly intertwines with the buying and selling of products at accessible prices. </a:t>
            </a:r>
          </a:p>
          <a:p>
            <a:pPr rtl="0">
              <a:spcBef>
                <a:spcPts val="0"/>
              </a:spcBef>
              <a:spcAft>
                <a:spcPts val="1200"/>
              </a:spcAft>
            </a:pPr>
            <a:endParaRPr lang="en-US" b="0" i="0" dirty="0">
              <a:effectLst/>
              <a:latin typeface="-apple-system"/>
            </a:endParaRPr>
          </a:p>
          <a:p>
            <a:pPr rtl="0">
              <a:spcBef>
                <a:spcPts val="0"/>
              </a:spcBef>
              <a:spcAft>
                <a:spcPts val="1200"/>
              </a:spcAft>
            </a:pPr>
            <a:r>
              <a:rPr lang="en-US" b="0" i="0" dirty="0">
                <a:effectLst/>
                <a:latin typeface="-apple-system"/>
              </a:rPr>
              <a:t>Rooted in innovation, our project is a testament to the intellectual marketplace that is Syracuse University, fostering a harmonious blend of academic collaboration and economical exchange. </a:t>
            </a:r>
            <a:endParaRPr lang="en-US" dirty="0"/>
          </a:p>
        </p:txBody>
      </p:sp>
      <p:sp>
        <p:nvSpPr>
          <p:cNvPr id="3" name="TextBox 2">
            <a:extLst>
              <a:ext uri="{FF2B5EF4-FFF2-40B4-BE49-F238E27FC236}">
                <a16:creationId xmlns:a16="http://schemas.microsoft.com/office/drawing/2014/main" id="{6F39DBCA-D661-5049-7A8C-6D8B05819627}"/>
              </a:ext>
            </a:extLst>
          </p:cNvPr>
          <p:cNvSpPr txBox="1"/>
          <p:nvPr/>
        </p:nvSpPr>
        <p:spPr>
          <a:xfrm>
            <a:off x="325773" y="1741498"/>
            <a:ext cx="12910832" cy="369332"/>
          </a:xfrm>
          <a:prstGeom prst="rect">
            <a:avLst/>
          </a:prstGeom>
          <a:noFill/>
        </p:spPr>
        <p:txBody>
          <a:bodyPr wrap="square" rtlCol="0">
            <a:spAutoFit/>
          </a:bodyPr>
          <a:lstStyle/>
          <a:p>
            <a:r>
              <a:rPr lang="en-US" b="1" dirty="0">
                <a:solidFill>
                  <a:schemeClr val="tx1">
                    <a:lumMod val="50000"/>
                    <a:lumOff val="50000"/>
                  </a:schemeClr>
                </a:solidFill>
                <a:latin typeface="+mj-lt"/>
                <a:ea typeface="+mj-ea"/>
                <a:cs typeface="+mj-cs"/>
              </a:rPr>
              <a:t>Welcome to SU Marketplace and Collaborative Platform!!</a:t>
            </a:r>
            <a:endParaRPr lang="en-US" sz="4300" dirty="0">
              <a:latin typeface="+mj-lt"/>
              <a:ea typeface="+mj-ea"/>
              <a:cs typeface="+mj-cs"/>
            </a:endParaRPr>
          </a:p>
        </p:txBody>
      </p:sp>
    </p:spTree>
    <p:extLst>
      <p:ext uri="{BB962C8B-B14F-4D97-AF65-F5344CB8AC3E}">
        <p14:creationId xmlns:p14="http://schemas.microsoft.com/office/powerpoint/2010/main" val="1432524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914483-F809-8868-FCAE-9A4880682B49}"/>
              </a:ext>
            </a:extLst>
          </p:cNvPr>
          <p:cNvSpPr>
            <a:spLocks noGrp="1"/>
          </p:cNvSpPr>
          <p:nvPr>
            <p:ph type="title"/>
          </p:nvPr>
        </p:nvSpPr>
        <p:spPr>
          <a:xfrm>
            <a:off x="881259" y="1398244"/>
            <a:ext cx="10426434" cy="1287816"/>
          </a:xfrm>
        </p:spPr>
        <p:txBody>
          <a:bodyPr vert="horz" lIns="91440" tIns="45720" rIns="91440" bIns="45720" rtlCol="0" anchor="b">
            <a:normAutofit fontScale="90000"/>
          </a:bodyPr>
          <a:lstStyle/>
          <a:p>
            <a:r>
              <a:rPr lang="en-US" sz="4800" dirty="0"/>
              <a:t>Idea Behind the Project!!!</a:t>
            </a:r>
            <a:br>
              <a:rPr lang="en-US" sz="4800" dirty="0"/>
            </a:br>
            <a:br>
              <a:rPr lang="en-US" sz="4800" dirty="0"/>
            </a:br>
            <a:endParaRPr lang="en-US" sz="4800" dirty="0"/>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50CC2E-0B4E-7DC6-4D94-9E7B33DD56C9}"/>
              </a:ext>
            </a:extLst>
          </p:cNvPr>
          <p:cNvSpPr txBox="1"/>
          <p:nvPr/>
        </p:nvSpPr>
        <p:spPr>
          <a:xfrm>
            <a:off x="236997" y="2619119"/>
            <a:ext cx="5647764" cy="3293209"/>
          </a:xfrm>
          <a:prstGeom prst="rect">
            <a:avLst/>
          </a:prstGeom>
          <a:noFill/>
        </p:spPr>
        <p:txBody>
          <a:bodyPr wrap="square" rtlCol="0">
            <a:spAutoFit/>
          </a:bodyPr>
          <a:lstStyle/>
          <a:p>
            <a:pPr rtl="0">
              <a:spcBef>
                <a:spcPts val="0"/>
              </a:spcBef>
              <a:spcAft>
                <a:spcPts val="1200"/>
              </a:spcAft>
            </a:pPr>
            <a:endParaRPr lang="en-US" dirty="0">
              <a:latin typeface="-apple-system"/>
            </a:endParaRPr>
          </a:p>
          <a:p>
            <a:pPr rtl="0">
              <a:spcBef>
                <a:spcPts val="0"/>
              </a:spcBef>
              <a:spcAft>
                <a:spcPts val="1200"/>
              </a:spcAft>
            </a:pPr>
            <a:r>
              <a:rPr lang="en-US" b="0" i="0" dirty="0">
                <a:effectLst/>
                <a:latin typeface="-apple-system"/>
              </a:rPr>
              <a:t>At the heart of our project lies the vision to create a dynamic and interconnected space within Syracuse University. By integrating collaborative spaces and a cost-effective marketplace, our project aims to nurture a thriving ecosystem where students and faculty can not only engage intellectually but also easily buy and sell essential products. The fusion of academic collaboration and economical exchange is the essence of our endeavor, promising to redefine the university experience and foster a sense of community and shared growth."</a:t>
            </a:r>
            <a:endParaRPr lang="en-US" dirty="0"/>
          </a:p>
        </p:txBody>
      </p:sp>
      <p:pic>
        <p:nvPicPr>
          <p:cNvPr id="7" name="Picture 6">
            <a:extLst>
              <a:ext uri="{FF2B5EF4-FFF2-40B4-BE49-F238E27FC236}">
                <a16:creationId xmlns:a16="http://schemas.microsoft.com/office/drawing/2014/main" id="{10247DE4-4BC3-B934-4A38-086E90F8A511}"/>
              </a:ext>
            </a:extLst>
          </p:cNvPr>
          <p:cNvPicPr>
            <a:picLocks noChangeAspect="1"/>
          </p:cNvPicPr>
          <p:nvPr/>
        </p:nvPicPr>
        <p:blipFill>
          <a:blip r:embed="rId2"/>
          <a:stretch>
            <a:fillRect/>
          </a:stretch>
        </p:blipFill>
        <p:spPr>
          <a:xfrm>
            <a:off x="6307240" y="2570072"/>
            <a:ext cx="5881705" cy="4287928"/>
          </a:xfrm>
          <a:prstGeom prst="rect">
            <a:avLst/>
          </a:prstGeom>
        </p:spPr>
      </p:pic>
    </p:spTree>
    <p:extLst>
      <p:ext uri="{BB962C8B-B14F-4D97-AF65-F5344CB8AC3E}">
        <p14:creationId xmlns:p14="http://schemas.microsoft.com/office/powerpoint/2010/main" val="2794388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wall painted with an arrow and a dartboard">
            <a:extLst>
              <a:ext uri="{FF2B5EF4-FFF2-40B4-BE49-F238E27FC236}">
                <a16:creationId xmlns:a16="http://schemas.microsoft.com/office/drawing/2014/main" id="{A25F65CD-235D-8599-00DC-1C0F6762D508}"/>
              </a:ext>
            </a:extLst>
          </p:cNvPr>
          <p:cNvPicPr>
            <a:picLocks noChangeAspect="1"/>
          </p:cNvPicPr>
          <p:nvPr/>
        </p:nvPicPr>
        <p:blipFill rotWithShape="1">
          <a:blip r:embed="rId3"/>
          <a:srcRect t="402" b="1184"/>
          <a:stretch/>
        </p:blipFill>
        <p:spPr>
          <a:xfrm>
            <a:off x="6121757" y="2570072"/>
            <a:ext cx="6095999" cy="4289479"/>
          </a:xfrm>
          <a:prstGeom prst="rect">
            <a:avLst/>
          </a:prstGeom>
          <a:effectLst/>
        </p:spPr>
      </p:pic>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0494EF1-9AD6-C6CF-C164-27A25205B828}"/>
              </a:ext>
            </a:extLst>
          </p:cNvPr>
          <p:cNvSpPr>
            <a:spLocks noGrp="1"/>
          </p:cNvSpPr>
          <p:nvPr>
            <p:ph type="title"/>
          </p:nvPr>
        </p:nvSpPr>
        <p:spPr>
          <a:xfrm>
            <a:off x="761802" y="754336"/>
            <a:ext cx="10426434" cy="1287816"/>
          </a:xfrm>
        </p:spPr>
        <p:txBody>
          <a:bodyPr vert="horz" lIns="91440" tIns="45720" rIns="91440" bIns="45720" rtlCol="0" anchor="b">
            <a:normAutofit/>
          </a:bodyPr>
          <a:lstStyle/>
          <a:p>
            <a:r>
              <a:rPr lang="en-US" sz="4800" dirty="0"/>
              <a:t>Goals</a:t>
            </a:r>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A12728DC-6D17-D401-3F8F-9AD509BD4119}"/>
              </a:ext>
            </a:extLst>
          </p:cNvPr>
          <p:cNvSpPr txBox="1"/>
          <p:nvPr/>
        </p:nvSpPr>
        <p:spPr>
          <a:xfrm>
            <a:off x="126855" y="2602965"/>
            <a:ext cx="5733826" cy="4739759"/>
          </a:xfrm>
          <a:prstGeom prst="rect">
            <a:avLst/>
          </a:prstGeom>
          <a:noFill/>
        </p:spPr>
        <p:txBody>
          <a:bodyPr wrap="square" rtlCol="0">
            <a:spAutoFit/>
          </a:bodyPr>
          <a:lstStyle/>
          <a:p>
            <a:pPr marL="285750" indent="-285750" algn="l" rtl="0" fontAlgn="auto">
              <a:buFont typeface="Wingdings" panose="05000000000000000000" pitchFamily="2" charset="2"/>
              <a:buChar char="Ø"/>
            </a:pPr>
            <a:r>
              <a:rPr lang="en-US" sz="1400" b="1" i="0" dirty="0">
                <a:effectLst/>
                <a:latin typeface="-apple-system"/>
              </a:rPr>
              <a:t>Facilitate Seamless Collaboration</a:t>
            </a:r>
          </a:p>
          <a:p>
            <a:pPr algn="l" rtl="0" fontAlgn="auto"/>
            <a:endParaRPr lang="en-US" sz="1400" b="1" dirty="0">
              <a:latin typeface="-apple-system"/>
            </a:endParaRPr>
          </a:p>
          <a:p>
            <a:pPr marL="285750" indent="-285750" algn="l" rtl="0" fontAlgn="auto">
              <a:buFont typeface="Wingdings" panose="05000000000000000000" pitchFamily="2" charset="2"/>
              <a:buChar char="Ø"/>
            </a:pPr>
            <a:r>
              <a:rPr lang="en-US" sz="1400" b="1" i="0" dirty="0">
                <a:effectLst/>
                <a:latin typeface="-apple-system"/>
              </a:rPr>
              <a:t>Establish an Affordable Marketplace</a:t>
            </a:r>
          </a:p>
          <a:p>
            <a:pPr algn="l" rtl="0" fontAlgn="auto"/>
            <a:endParaRPr lang="en-US" sz="1400" b="1" dirty="0">
              <a:latin typeface="-apple-system"/>
            </a:endParaRPr>
          </a:p>
          <a:p>
            <a:pPr marL="285750" indent="-285750" algn="l" rtl="0" fontAlgn="auto">
              <a:buFont typeface="Wingdings" panose="05000000000000000000" pitchFamily="2" charset="2"/>
              <a:buChar char="Ø"/>
            </a:pPr>
            <a:r>
              <a:rPr lang="en-US" sz="1400" b="1" i="0" dirty="0">
                <a:effectLst/>
                <a:latin typeface="-apple-system"/>
              </a:rPr>
              <a:t>Enhanced Connectivity</a:t>
            </a:r>
          </a:p>
          <a:p>
            <a:pPr algn="l" rtl="0" fontAlgn="auto"/>
            <a:endParaRPr lang="en-US" sz="1400" b="1" dirty="0">
              <a:latin typeface="-apple-system"/>
            </a:endParaRPr>
          </a:p>
          <a:p>
            <a:pPr marL="285750" indent="-285750" algn="l" rtl="0" fontAlgn="auto">
              <a:buFont typeface="Wingdings" panose="05000000000000000000" pitchFamily="2" charset="2"/>
              <a:buChar char="Ø"/>
            </a:pPr>
            <a:r>
              <a:rPr lang="en-US" sz="1400" b="1" i="0" dirty="0">
                <a:effectLst/>
                <a:latin typeface="-apple-system"/>
              </a:rPr>
              <a:t>Streamlined Transactions</a:t>
            </a:r>
          </a:p>
          <a:p>
            <a:pPr algn="l" rtl="0" fontAlgn="auto"/>
            <a:endParaRPr lang="en-US" sz="1400" b="1" i="0" dirty="0">
              <a:effectLst/>
              <a:latin typeface="-apple-system"/>
            </a:endParaRPr>
          </a:p>
          <a:p>
            <a:pPr marL="285750" indent="-285750" algn="l" rtl="0" fontAlgn="auto">
              <a:buFont typeface="Wingdings" panose="05000000000000000000" pitchFamily="2" charset="2"/>
              <a:buChar char="Ø"/>
            </a:pPr>
            <a:r>
              <a:rPr lang="en-US" sz="1400" b="1" i="0" dirty="0">
                <a:effectLst/>
                <a:latin typeface="-apple-system"/>
              </a:rPr>
              <a:t>Promote Sustainability</a:t>
            </a:r>
          </a:p>
          <a:p>
            <a:pPr algn="l" rtl="0" fontAlgn="auto"/>
            <a:endParaRPr lang="en-US" sz="1400" b="1" dirty="0">
              <a:latin typeface="-apple-system"/>
            </a:endParaRPr>
          </a:p>
          <a:p>
            <a:pPr marL="285750" indent="-285750" algn="l" rtl="0" fontAlgn="auto">
              <a:buFont typeface="Wingdings" panose="05000000000000000000" pitchFamily="2" charset="2"/>
              <a:buChar char="Ø"/>
            </a:pPr>
            <a:r>
              <a:rPr lang="en-US" sz="1400" b="1" i="0" dirty="0">
                <a:effectLst/>
                <a:latin typeface="-apple-system"/>
              </a:rPr>
              <a:t>Foster Innovation</a:t>
            </a:r>
          </a:p>
          <a:p>
            <a:pPr algn="l" rtl="0" fontAlgn="auto"/>
            <a:endParaRPr lang="en-US" sz="1400" b="1" i="0" dirty="0">
              <a:effectLst/>
              <a:latin typeface="-apple-system"/>
            </a:endParaRPr>
          </a:p>
          <a:p>
            <a:pPr marL="285750" indent="-285750" algn="l" rtl="0" fontAlgn="auto">
              <a:buFont typeface="Wingdings" panose="05000000000000000000" pitchFamily="2" charset="2"/>
              <a:buChar char="Ø"/>
            </a:pPr>
            <a:r>
              <a:rPr lang="en-US" sz="1400" b="1" i="0" dirty="0">
                <a:effectLst/>
                <a:latin typeface="-apple-system"/>
              </a:rPr>
              <a:t>Build a Sense of Community</a:t>
            </a:r>
          </a:p>
          <a:p>
            <a:pPr algn="l" rtl="0" fontAlgn="auto"/>
            <a:endParaRPr lang="en-US" sz="1400" b="1" i="0" dirty="0">
              <a:effectLst/>
              <a:latin typeface="-apple-system"/>
            </a:endParaRPr>
          </a:p>
          <a:p>
            <a:pPr marL="285750" indent="-285750" algn="l" rtl="0" fontAlgn="auto">
              <a:buFont typeface="Wingdings" panose="05000000000000000000" pitchFamily="2" charset="2"/>
              <a:buChar char="Ø"/>
            </a:pPr>
            <a:r>
              <a:rPr lang="en-US" sz="1400" b="1" i="0" dirty="0">
                <a:effectLst/>
                <a:latin typeface="-apple-system"/>
              </a:rPr>
              <a:t>Ensure User-Friendly Experience</a:t>
            </a:r>
          </a:p>
          <a:p>
            <a:pPr algn="l" rtl="0" fontAlgn="auto"/>
            <a:endParaRPr lang="en-US" sz="1400" b="1" i="0" dirty="0">
              <a:effectLst/>
              <a:latin typeface="-apple-system"/>
            </a:endParaRPr>
          </a:p>
          <a:p>
            <a:pPr marL="285750" indent="-285750" algn="l" rtl="0" fontAlgn="auto">
              <a:buFont typeface="Wingdings" panose="05000000000000000000" pitchFamily="2" charset="2"/>
              <a:buChar char="Ø"/>
            </a:pPr>
            <a:r>
              <a:rPr lang="en-US" sz="1400" b="1" i="0" dirty="0">
                <a:effectLst/>
                <a:latin typeface="-apple-system"/>
              </a:rPr>
              <a:t>Adaptability and Scalability</a:t>
            </a:r>
          </a:p>
          <a:p>
            <a:pPr algn="l" rtl="0" fontAlgn="auto"/>
            <a:endParaRPr lang="en-US" sz="1400" b="1" i="0" dirty="0">
              <a:effectLst/>
              <a:latin typeface="-apple-system"/>
            </a:endParaRPr>
          </a:p>
          <a:p>
            <a:pPr marL="285750" indent="-285750" algn="l" rtl="0" fontAlgn="auto">
              <a:buFont typeface="Wingdings" panose="05000000000000000000" pitchFamily="2" charset="2"/>
              <a:buChar char="Ø"/>
            </a:pPr>
            <a:r>
              <a:rPr lang="en-US" sz="1400" b="1" i="0" dirty="0">
                <a:effectLst/>
                <a:latin typeface="-apple-system"/>
              </a:rPr>
              <a:t>Promote Economic Inclusivity</a:t>
            </a:r>
            <a:br>
              <a:rPr lang="en-US" dirty="0"/>
            </a:br>
            <a:br>
              <a:rPr lang="en-US" dirty="0"/>
            </a:br>
            <a:endParaRPr lang="en-US" dirty="0"/>
          </a:p>
        </p:txBody>
      </p:sp>
    </p:spTree>
    <p:extLst>
      <p:ext uri="{BB962C8B-B14F-4D97-AF65-F5344CB8AC3E}">
        <p14:creationId xmlns:p14="http://schemas.microsoft.com/office/powerpoint/2010/main" val="1044138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6684800-07E7-AED1-4B6E-FFF8BB3FB201}"/>
              </a:ext>
            </a:extLst>
          </p:cNvPr>
          <p:cNvSpPr>
            <a:spLocks noGrp="1"/>
          </p:cNvSpPr>
          <p:nvPr>
            <p:ph type="title"/>
          </p:nvPr>
        </p:nvSpPr>
        <p:spPr>
          <a:xfrm>
            <a:off x="761802" y="754336"/>
            <a:ext cx="10426434" cy="1287816"/>
          </a:xfrm>
        </p:spPr>
        <p:txBody>
          <a:bodyPr vert="horz" lIns="91440" tIns="45720" rIns="91440" bIns="45720" rtlCol="0" anchor="b">
            <a:normAutofit/>
          </a:bodyPr>
          <a:lstStyle/>
          <a:p>
            <a:r>
              <a:rPr lang="en-US" dirty="0"/>
              <a:t>Data Requirements</a:t>
            </a:r>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57767E0-A150-DF77-172C-140F56E2AF7F}"/>
              </a:ext>
            </a:extLst>
          </p:cNvPr>
          <p:cNvPicPr>
            <a:picLocks noChangeAspect="1"/>
          </p:cNvPicPr>
          <p:nvPr/>
        </p:nvPicPr>
        <p:blipFill>
          <a:blip r:embed="rId2"/>
          <a:stretch>
            <a:fillRect/>
          </a:stretch>
        </p:blipFill>
        <p:spPr>
          <a:xfrm>
            <a:off x="827749" y="2223097"/>
            <a:ext cx="5268252" cy="4504873"/>
          </a:xfrm>
          <a:prstGeom prst="rect">
            <a:avLst/>
          </a:prstGeom>
        </p:spPr>
      </p:pic>
      <p:pic>
        <p:nvPicPr>
          <p:cNvPr id="6" name="Picture 5">
            <a:extLst>
              <a:ext uri="{FF2B5EF4-FFF2-40B4-BE49-F238E27FC236}">
                <a16:creationId xmlns:a16="http://schemas.microsoft.com/office/drawing/2014/main" id="{80854336-A863-584F-578F-179003AB91CF}"/>
              </a:ext>
            </a:extLst>
          </p:cNvPr>
          <p:cNvPicPr>
            <a:picLocks noChangeAspect="1"/>
          </p:cNvPicPr>
          <p:nvPr/>
        </p:nvPicPr>
        <p:blipFill>
          <a:blip r:embed="rId3"/>
          <a:stretch>
            <a:fillRect/>
          </a:stretch>
        </p:blipFill>
        <p:spPr>
          <a:xfrm>
            <a:off x="6555156" y="2223097"/>
            <a:ext cx="4719648" cy="2885798"/>
          </a:xfrm>
          <a:prstGeom prst="rect">
            <a:avLst/>
          </a:prstGeom>
        </p:spPr>
      </p:pic>
    </p:spTree>
    <p:extLst>
      <p:ext uri="{BB962C8B-B14F-4D97-AF65-F5344CB8AC3E}">
        <p14:creationId xmlns:p14="http://schemas.microsoft.com/office/powerpoint/2010/main" val="4090445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Slide Background">
            <a:extLst>
              <a:ext uri="{FF2B5EF4-FFF2-40B4-BE49-F238E27FC236}">
                <a16:creationId xmlns:a16="http://schemas.microsoft.com/office/drawing/2014/main" id="{5CC50F2E-EF04-4D7A-A09C-5AEF6E5EA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5995" cy="3429000"/>
          </a:xfrm>
          <a:prstGeom prst="rect">
            <a:avLst/>
          </a:prstGeom>
          <a:ln>
            <a:noFill/>
          </a:ln>
          <a:effectLst>
            <a:outerShdw blurRad="342900" dist="2286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765DC3B-B578-FA1D-448E-662A3B61E729}"/>
              </a:ext>
            </a:extLst>
          </p:cNvPr>
          <p:cNvSpPr>
            <a:spLocks noGrp="1"/>
          </p:cNvSpPr>
          <p:nvPr>
            <p:ph type="title"/>
          </p:nvPr>
        </p:nvSpPr>
        <p:spPr>
          <a:xfrm>
            <a:off x="6575305" y="235881"/>
            <a:ext cx="4569006" cy="2884247"/>
          </a:xfrm>
        </p:spPr>
        <p:txBody>
          <a:bodyPr vert="horz" lIns="91440" tIns="45720" rIns="91440" bIns="45720" rtlCol="0" anchor="ctr">
            <a:normAutofit/>
          </a:bodyPr>
          <a:lstStyle/>
          <a:p>
            <a:r>
              <a:rPr lang="en-US" sz="4800"/>
              <a:t>Conceptual Model</a:t>
            </a:r>
          </a:p>
        </p:txBody>
      </p:sp>
      <p:pic>
        <p:nvPicPr>
          <p:cNvPr id="5" name="Picture 4" descr="Abstrct graphic of red blue smoke">
            <a:extLst>
              <a:ext uri="{FF2B5EF4-FFF2-40B4-BE49-F238E27FC236}">
                <a16:creationId xmlns:a16="http://schemas.microsoft.com/office/drawing/2014/main" id="{3E828A16-DD20-E442-43DE-839D27DC7D9F}"/>
              </a:ext>
            </a:extLst>
          </p:cNvPr>
          <p:cNvPicPr>
            <a:picLocks noChangeAspect="1"/>
          </p:cNvPicPr>
          <p:nvPr/>
        </p:nvPicPr>
        <p:blipFill rotWithShape="1">
          <a:blip r:embed="rId2"/>
          <a:srcRect l="8718" r="2393"/>
          <a:stretch/>
        </p:blipFill>
        <p:spPr>
          <a:xfrm>
            <a:off x="20" y="10"/>
            <a:ext cx="6095978" cy="6857989"/>
          </a:xfrm>
          <a:prstGeom prst="rect">
            <a:avLst/>
          </a:prstGeom>
        </p:spPr>
      </p:pic>
      <p:cxnSp>
        <p:nvCxnSpPr>
          <p:cNvPr id="21" name="Straight Connector 20">
            <a:extLst>
              <a:ext uri="{FF2B5EF4-FFF2-40B4-BE49-F238E27FC236}">
                <a16:creationId xmlns:a16="http://schemas.microsoft.com/office/drawing/2014/main" id="{1D7AD51E-A168-490B-B8A6-8AFE86E0F2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2761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0C6276C-1D92-F59D-BE96-315F5820E8E8}"/>
              </a:ext>
            </a:extLst>
          </p:cNvPr>
          <p:cNvPicPr>
            <a:picLocks noChangeAspect="1"/>
          </p:cNvPicPr>
          <p:nvPr/>
        </p:nvPicPr>
        <p:blipFill>
          <a:blip r:embed="rId2"/>
          <a:stretch>
            <a:fillRect/>
          </a:stretch>
        </p:blipFill>
        <p:spPr>
          <a:xfrm>
            <a:off x="825623" y="790114"/>
            <a:ext cx="10227075" cy="5548542"/>
          </a:xfrm>
          <a:prstGeom prst="rect">
            <a:avLst/>
          </a:prstGeom>
        </p:spPr>
      </p:pic>
    </p:spTree>
    <p:extLst>
      <p:ext uri="{BB962C8B-B14F-4D97-AF65-F5344CB8AC3E}">
        <p14:creationId xmlns:p14="http://schemas.microsoft.com/office/powerpoint/2010/main" val="3694509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Slide Background">
            <a:extLst>
              <a:ext uri="{FF2B5EF4-FFF2-40B4-BE49-F238E27FC236}">
                <a16:creationId xmlns:a16="http://schemas.microsoft.com/office/drawing/2014/main" id="{5CC50F2E-EF04-4D7A-A09C-5AEF6E5EA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5995" cy="3429000"/>
          </a:xfrm>
          <a:prstGeom prst="rect">
            <a:avLst/>
          </a:prstGeom>
          <a:ln>
            <a:noFill/>
          </a:ln>
          <a:effectLst>
            <a:outerShdw blurRad="342900" dist="2286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765DC3B-B578-FA1D-448E-662A3B61E729}"/>
              </a:ext>
            </a:extLst>
          </p:cNvPr>
          <p:cNvSpPr>
            <a:spLocks noGrp="1"/>
          </p:cNvSpPr>
          <p:nvPr>
            <p:ph type="title"/>
          </p:nvPr>
        </p:nvSpPr>
        <p:spPr>
          <a:xfrm>
            <a:off x="6575305" y="235881"/>
            <a:ext cx="4569006" cy="2884247"/>
          </a:xfrm>
        </p:spPr>
        <p:txBody>
          <a:bodyPr vert="horz" lIns="91440" tIns="45720" rIns="91440" bIns="45720" rtlCol="0" anchor="ctr">
            <a:normAutofit/>
          </a:bodyPr>
          <a:lstStyle/>
          <a:p>
            <a:r>
              <a:rPr lang="en-US" sz="4800" dirty="0"/>
              <a:t>Logical</a:t>
            </a:r>
            <a:br>
              <a:rPr lang="en-US" sz="4800" dirty="0"/>
            </a:br>
            <a:r>
              <a:rPr lang="en-US" sz="4800" dirty="0"/>
              <a:t>Model</a:t>
            </a:r>
          </a:p>
        </p:txBody>
      </p:sp>
      <p:pic>
        <p:nvPicPr>
          <p:cNvPr id="5" name="Picture 4" descr="Abstrct graphic of red blue smoke">
            <a:extLst>
              <a:ext uri="{FF2B5EF4-FFF2-40B4-BE49-F238E27FC236}">
                <a16:creationId xmlns:a16="http://schemas.microsoft.com/office/drawing/2014/main" id="{3E828A16-DD20-E442-43DE-839D27DC7D9F}"/>
              </a:ext>
            </a:extLst>
          </p:cNvPr>
          <p:cNvPicPr>
            <a:picLocks noChangeAspect="1"/>
          </p:cNvPicPr>
          <p:nvPr/>
        </p:nvPicPr>
        <p:blipFill rotWithShape="1">
          <a:blip r:embed="rId2"/>
          <a:srcRect l="8718" r="2393"/>
          <a:stretch/>
        </p:blipFill>
        <p:spPr>
          <a:xfrm>
            <a:off x="20" y="10"/>
            <a:ext cx="6095978" cy="6857989"/>
          </a:xfrm>
          <a:prstGeom prst="rect">
            <a:avLst/>
          </a:prstGeom>
        </p:spPr>
      </p:pic>
      <p:cxnSp>
        <p:nvCxnSpPr>
          <p:cNvPr id="21" name="Straight Connector 20">
            <a:extLst>
              <a:ext uri="{FF2B5EF4-FFF2-40B4-BE49-F238E27FC236}">
                <a16:creationId xmlns:a16="http://schemas.microsoft.com/office/drawing/2014/main" id="{1D7AD51E-A168-490B-B8A6-8AFE86E0F2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561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E3F7519-1D22-CB0E-11C8-A7B886993013}"/>
              </a:ext>
            </a:extLst>
          </p:cNvPr>
          <p:cNvPicPr>
            <a:picLocks noChangeAspect="1"/>
          </p:cNvPicPr>
          <p:nvPr/>
        </p:nvPicPr>
        <p:blipFill>
          <a:blip r:embed="rId2"/>
          <a:stretch>
            <a:fillRect/>
          </a:stretch>
        </p:blipFill>
        <p:spPr>
          <a:xfrm>
            <a:off x="1335248" y="257961"/>
            <a:ext cx="9521504" cy="6342078"/>
          </a:xfrm>
          <a:prstGeom prst="rect">
            <a:avLst/>
          </a:prstGeom>
        </p:spPr>
      </p:pic>
    </p:spTree>
    <p:extLst>
      <p:ext uri="{BB962C8B-B14F-4D97-AF65-F5344CB8AC3E}">
        <p14:creationId xmlns:p14="http://schemas.microsoft.com/office/powerpoint/2010/main" val="1309123797"/>
      </p:ext>
    </p:extLst>
  </p:cSld>
  <p:clrMapOvr>
    <a:masterClrMapping/>
  </p:clrMapOvr>
</p:sld>
</file>

<file path=ppt/theme/theme1.xml><?xml version="1.0" encoding="utf-8"?>
<a:theme xmlns:a="http://schemas.openxmlformats.org/drawingml/2006/main" name="BevelVTI">
  <a:themeElements>
    <a:clrScheme name="AnalogousFromLightSeedRightStep">
      <a:dk1>
        <a:srgbClr val="000000"/>
      </a:dk1>
      <a:lt1>
        <a:srgbClr val="FFFFFF"/>
      </a:lt1>
      <a:dk2>
        <a:srgbClr val="243141"/>
      </a:dk2>
      <a:lt2>
        <a:srgbClr val="E2E3E8"/>
      </a:lt2>
      <a:accent1>
        <a:srgbClr val="AAA180"/>
      </a:accent1>
      <a:accent2>
        <a:srgbClr val="9CA671"/>
      </a:accent2>
      <a:accent3>
        <a:srgbClr val="8FA880"/>
      </a:accent3>
      <a:accent4>
        <a:srgbClr val="76AD78"/>
      </a:accent4>
      <a:accent5>
        <a:srgbClr val="81AB94"/>
      </a:accent5>
      <a:accent6>
        <a:srgbClr val="74AAA2"/>
      </a:accent6>
      <a:hlink>
        <a:srgbClr val="6978AE"/>
      </a:hlink>
      <a:folHlink>
        <a:srgbClr val="7F7F7F"/>
      </a:folHlink>
    </a:clrScheme>
    <a:fontScheme name="Custom 53">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evelVTI" id="{C9E5F598-602B-46C1-AA16-073CEB959654}" vid="{2AE1FD39-65AD-4D34-93E9-C7019D0ECB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42f7676c-f455-423c-82f6-dc2d99791af7}" enabled="0" method="" siteId="{42f7676c-f455-423c-82f6-dc2d99791af7}" removed="1"/>
</clbl:labelList>
</file>

<file path=docProps/app.xml><?xml version="1.0" encoding="utf-8"?>
<Properties xmlns="http://schemas.openxmlformats.org/officeDocument/2006/extended-properties" xmlns:vt="http://schemas.openxmlformats.org/officeDocument/2006/docPropsVTypes">
  <TotalTime>461</TotalTime>
  <Words>537</Words>
  <Application>Microsoft Office PowerPoint</Application>
  <PresentationFormat>Widescreen</PresentationFormat>
  <Paragraphs>69</Paragraphs>
  <Slides>15</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-apple-system</vt:lpstr>
      <vt:lpstr>Arial</vt:lpstr>
      <vt:lpstr>Bierstadt</vt:lpstr>
      <vt:lpstr>Calibri</vt:lpstr>
      <vt:lpstr>Söhne</vt:lpstr>
      <vt:lpstr>Wingdings</vt:lpstr>
      <vt:lpstr>BevelVTI</vt:lpstr>
      <vt:lpstr>IST-659 Final Project  </vt:lpstr>
      <vt:lpstr>Project Overview  </vt:lpstr>
      <vt:lpstr>Idea Behind the Project!!!  </vt:lpstr>
      <vt:lpstr>Goals</vt:lpstr>
      <vt:lpstr>Data Requirements</vt:lpstr>
      <vt:lpstr>Conceptual Model</vt:lpstr>
      <vt:lpstr>PowerPoint Presentation</vt:lpstr>
      <vt:lpstr>Logical Model</vt:lpstr>
      <vt:lpstr>PowerPoint Presentation</vt:lpstr>
      <vt:lpstr>Demonstration</vt:lpstr>
      <vt:lpstr>PowerPoint Presentation</vt:lpstr>
      <vt:lpstr>Logical Design of UI Layout</vt:lpstr>
      <vt:lpstr>Area of Improvements</vt:lpstr>
      <vt:lpstr>Challenges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IST-659 Final Project</dc:title>
  <dc:creator>Ritu Lilani</dc:creator>
  <cp:lastModifiedBy>Komal Kamlesh Sharma</cp:lastModifiedBy>
  <cp:revision>6</cp:revision>
  <dcterms:created xsi:type="dcterms:W3CDTF">2023-04-17T22:01:21Z</dcterms:created>
  <dcterms:modified xsi:type="dcterms:W3CDTF">2023-12-04T21:33:06Z</dcterms:modified>
</cp:coreProperties>
</file>

<file path=docProps/thumbnail.jpeg>
</file>